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8" r:id="rId2"/>
    <p:sldId id="367" r:id="rId3"/>
    <p:sldId id="368" r:id="rId4"/>
    <p:sldId id="257" r:id="rId5"/>
    <p:sldId id="357" r:id="rId6"/>
    <p:sldId id="358" r:id="rId7"/>
    <p:sldId id="363" r:id="rId8"/>
    <p:sldId id="364" r:id="rId9"/>
    <p:sldId id="359" r:id="rId10"/>
    <p:sldId id="360" r:id="rId11"/>
    <p:sldId id="365" r:id="rId12"/>
    <p:sldId id="366" r:id="rId13"/>
    <p:sldId id="361" r:id="rId14"/>
    <p:sldId id="362" r:id="rId15"/>
    <p:sldId id="328"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题报告" id="{294F1552-D073-45B9-8066-F77B4423FEE7}">
          <p14:sldIdLst>
            <p14:sldId id="258"/>
            <p14:sldId id="367"/>
            <p14:sldId id="368"/>
            <p14:sldId id="257"/>
            <p14:sldId id="357"/>
            <p14:sldId id="358"/>
            <p14:sldId id="363"/>
            <p14:sldId id="364"/>
            <p14:sldId id="359"/>
            <p14:sldId id="360"/>
            <p14:sldId id="365"/>
            <p14:sldId id="366"/>
            <p14:sldId id="361"/>
            <p14:sldId id="362"/>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韬 缪" initials="韬缪" lastIdx="1" clrIdx="0">
    <p:extLst>
      <p:ext uri="{19B8F6BF-5375-455C-9EA6-DF929625EA0E}">
        <p15:presenceInfo xmlns:p15="http://schemas.microsoft.com/office/powerpoint/2012/main" userId="574830af8565a0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9" autoAdjust="0"/>
    <p:restoredTop sz="90194" autoAdjust="0"/>
  </p:normalViewPr>
  <p:slideViewPr>
    <p:cSldViewPr snapToGrid="0">
      <p:cViewPr varScale="1">
        <p:scale>
          <a:sx n="154" d="100"/>
          <a:sy n="154" d="100"/>
        </p:scale>
        <p:origin x="642" y="1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0CB40-7793-41F0-82BD-FCF24EEF427A}" type="datetimeFigureOut">
              <a:rPr lang="zh-CN" altLang="en-US" smtClean="0"/>
              <a:t>2024/9/18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89F00-E60B-485C-BC63-6A31F703C18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EE89F00-E60B-485C-BC63-6A31F703C18F}" type="slidenum">
              <a:rPr lang="zh-CN" altLang="en-US" smtClean="0"/>
              <a:t>1</a:t>
            </a:fld>
            <a:endParaRPr lang="zh-CN" altLang="en-US"/>
          </a:p>
        </p:txBody>
      </p:sp>
    </p:spTree>
    <p:extLst>
      <p:ext uri="{BB962C8B-B14F-4D97-AF65-F5344CB8AC3E}">
        <p14:creationId xmlns:p14="http://schemas.microsoft.com/office/powerpoint/2010/main" val="203538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54736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MSE</a:t>
            </a:r>
            <a:r>
              <a:rPr lang="zh-CN" altLang="en-US" dirty="0"/>
              <a:t>直接反映了原始图像与增强图像之间的平均误差，是评价图像增强算法性能的直观指标。</a:t>
            </a:r>
            <a:r>
              <a:rPr lang="en-US" altLang="zh-CN" dirty="0"/>
              <a:t>LE-Net</a:t>
            </a:r>
            <a:r>
              <a:rPr lang="zh-CN" altLang="en-US" dirty="0"/>
              <a:t>的低</a:t>
            </a:r>
            <a:r>
              <a:rPr lang="en-US" altLang="zh-CN" dirty="0"/>
              <a:t>MSE</a:t>
            </a:r>
            <a:r>
              <a:rPr lang="zh-CN" altLang="en-US" dirty="0"/>
              <a:t>值表明其在减少图像误差方面表现优异，能够更准确地恢复图像细节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PSNR</a:t>
            </a:r>
            <a:r>
              <a:rPr lang="zh-CN" altLang="en-US" dirty="0"/>
              <a:t>是衡量图像重建质量的常用指标，较高的</a:t>
            </a:r>
            <a:r>
              <a:rPr lang="en-US" altLang="zh-CN" dirty="0"/>
              <a:t>PSNR</a:t>
            </a:r>
            <a:r>
              <a:rPr lang="zh-CN" altLang="en-US" dirty="0"/>
              <a:t>值通常意味着更少的误差和更接近原始图像的质量。表明其在图像细节和质量恢复方面的优势。</a:t>
            </a:r>
            <a:endParaRPr lang="en-US" altLang="zh-CN" dirty="0"/>
          </a:p>
          <a:p>
            <a:endParaRPr lang="en-US" altLang="zh-CN" dirty="0"/>
          </a:p>
          <a:p>
            <a:r>
              <a:rPr lang="en-US" altLang="zh-CN" dirty="0"/>
              <a:t>SSIM</a:t>
            </a:r>
            <a:r>
              <a:rPr lang="zh-CN" altLang="en-US" dirty="0"/>
              <a:t>衡量图像的结构变化、亮度变化和对比度变化，是评价图像质量的一个重要指标。</a:t>
            </a:r>
            <a:r>
              <a:rPr lang="en-US" altLang="zh-CN" dirty="0"/>
              <a:t>LE-Net</a:t>
            </a:r>
            <a:r>
              <a:rPr lang="zh-CN" altLang="en-US" dirty="0"/>
              <a:t>在增强图像时能够更好地保持图像的结构信息，从而获得更高的</a:t>
            </a:r>
            <a:r>
              <a:rPr lang="en-US" altLang="zh-CN" dirty="0"/>
              <a:t>SSIM</a:t>
            </a:r>
            <a:r>
              <a:rPr lang="zh-CN" altLang="en-US" dirty="0"/>
              <a:t>评分，在视觉质量上更接近理想的图像。</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较低的</a:t>
            </a:r>
            <a:r>
              <a:rPr lang="en-US" altLang="zh-CN" dirty="0"/>
              <a:t>MFLOPs</a:t>
            </a:r>
            <a:r>
              <a:rPr lang="zh-CN" altLang="en-US" dirty="0"/>
              <a:t>意味着</a:t>
            </a:r>
            <a:r>
              <a:rPr lang="en-US" altLang="zh-CN" dirty="0"/>
              <a:t>LE-Net</a:t>
            </a:r>
            <a:r>
              <a:rPr lang="zh-CN" altLang="en-US" dirty="0"/>
              <a:t>在保持高性能的同时，能够在资源受限的设备上实时运行，通过使用深度可分离卷积等技术减少了计算复杂度。</a:t>
            </a:r>
          </a:p>
          <a:p>
            <a:pPr algn="just"/>
            <a:endParaRPr lang="zh-CN" altLang="en-US" dirty="0"/>
          </a:p>
        </p:txBody>
      </p:sp>
    </p:spTree>
    <p:extLst>
      <p:ext uri="{BB962C8B-B14F-4D97-AF65-F5344CB8AC3E}">
        <p14:creationId xmlns:p14="http://schemas.microsoft.com/office/powerpoint/2010/main" val="423633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1582953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183385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364317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249582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en-US" dirty="0"/>
          </a:p>
        </p:txBody>
      </p:sp>
    </p:spTree>
    <p:extLst>
      <p:ext uri="{BB962C8B-B14F-4D97-AF65-F5344CB8AC3E}">
        <p14:creationId xmlns:p14="http://schemas.microsoft.com/office/powerpoint/2010/main" val="38050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060607"/>
                </a:solidFill>
                <a:effectLst/>
                <a:latin typeface="-apple-system"/>
              </a:rPr>
              <a:t>伽马（</a:t>
            </a:r>
            <a:r>
              <a:rPr lang="en-US" altLang="zh-CN" b="0" i="0" dirty="0">
                <a:solidFill>
                  <a:srgbClr val="060607"/>
                </a:solidFill>
                <a:effectLst/>
                <a:latin typeface="-apple-system"/>
              </a:rPr>
              <a:t>Gamma</a:t>
            </a:r>
            <a:r>
              <a:rPr lang="zh-CN" altLang="en-US" b="0" i="0" dirty="0">
                <a:solidFill>
                  <a:srgbClr val="060607"/>
                </a:solidFill>
                <a:effectLst/>
                <a:latin typeface="-apple-system"/>
              </a:rPr>
              <a:t>）校正用于调整图像的亮度和对比度，使图像在不同光照条件下看起来更自然。</a:t>
            </a:r>
            <a:endParaRPr lang="en-US" altLang="zh-CN" b="0" i="0" dirty="0">
              <a:solidFill>
                <a:srgbClr val="060607"/>
              </a:solidFill>
              <a:effectLst/>
              <a:latin typeface="-apple-system"/>
            </a:endParaRPr>
          </a:p>
          <a:p>
            <a:pPr algn="l"/>
            <a:r>
              <a:rPr lang="zh-CN" altLang="en-US" b="0" i="0" dirty="0">
                <a:solidFill>
                  <a:srgbClr val="060607"/>
                </a:solidFill>
                <a:effectLst/>
                <a:latin typeface="-apple-system"/>
              </a:rPr>
              <a:t>阿尔法（</a:t>
            </a:r>
            <a:r>
              <a:rPr lang="en-US" altLang="zh-CN" b="0" i="0" dirty="0">
                <a:solidFill>
                  <a:srgbClr val="060607"/>
                </a:solidFill>
                <a:effectLst/>
                <a:latin typeface="-apple-system"/>
              </a:rPr>
              <a:t>Alpha</a:t>
            </a:r>
            <a:r>
              <a:rPr lang="zh-CN" altLang="en-US" b="0" i="0" dirty="0">
                <a:solidFill>
                  <a:srgbClr val="060607"/>
                </a:solidFill>
                <a:effectLst/>
                <a:latin typeface="-apple-system"/>
              </a:rPr>
              <a:t>）通道主要控制图像的透明度，它决定了图像中各个部分的可见度。</a:t>
            </a:r>
          </a:p>
          <a:p>
            <a:pPr algn="l"/>
            <a:r>
              <a:rPr lang="zh-CN" altLang="en-US" b="0" i="0" dirty="0">
                <a:solidFill>
                  <a:srgbClr val="060607"/>
                </a:solidFill>
                <a:effectLst/>
                <a:latin typeface="-apple-system"/>
              </a:rPr>
              <a:t>贝塔（</a:t>
            </a:r>
            <a:r>
              <a:rPr lang="en-US" altLang="zh-CN" b="0" i="0" dirty="0">
                <a:solidFill>
                  <a:srgbClr val="060607"/>
                </a:solidFill>
                <a:effectLst/>
                <a:latin typeface="-apple-system"/>
              </a:rPr>
              <a:t>Beta</a:t>
            </a:r>
            <a:r>
              <a:rPr lang="zh-CN" altLang="en-US" b="0" i="0" dirty="0">
                <a:solidFill>
                  <a:srgbClr val="060607"/>
                </a:solidFill>
                <a:effectLst/>
                <a:latin typeface="-apple-system"/>
              </a:rPr>
              <a:t>）控制模板图像的强度，从而影响最终生成图像的亮度。</a:t>
            </a:r>
            <a:endParaRPr lang="zh-CN" altLang="en-US" dirty="0"/>
          </a:p>
        </p:txBody>
      </p:sp>
    </p:spTree>
    <p:extLst>
      <p:ext uri="{BB962C8B-B14F-4D97-AF65-F5344CB8AC3E}">
        <p14:creationId xmlns:p14="http://schemas.microsoft.com/office/powerpoint/2010/main" val="275072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endParaRPr lang="zh-CN" altLang="en-US" dirty="0"/>
          </a:p>
        </p:txBody>
      </p:sp>
    </p:spTree>
    <p:extLst>
      <p:ext uri="{BB962C8B-B14F-4D97-AF65-F5344CB8AC3E}">
        <p14:creationId xmlns:p14="http://schemas.microsoft.com/office/powerpoint/2010/main" val="320720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dirty="0"/>
              <a:t>使用随机游走策略生成图像，</a:t>
            </a:r>
            <a:endParaRPr lang="en-US" altLang="zh-CN" dirty="0"/>
          </a:p>
          <a:p>
            <a:pPr algn="l"/>
            <a:r>
              <a:rPr lang="en-US" altLang="zh-CN" dirty="0"/>
              <a:t>A</a:t>
            </a:r>
            <a:r>
              <a:rPr lang="zh-CN" altLang="en-US" dirty="0"/>
              <a:t>是真实图像，通过直方图可以看出</a:t>
            </a:r>
            <a:r>
              <a:rPr lang="en-US" altLang="zh-CN" dirty="0"/>
              <a:t>d</a:t>
            </a:r>
            <a:r>
              <a:rPr lang="zh-CN" altLang="en-US" dirty="0"/>
              <a:t>最接近</a:t>
            </a:r>
            <a:r>
              <a:rPr lang="en-US" altLang="zh-CN" dirty="0"/>
              <a:t>A</a:t>
            </a:r>
            <a:endParaRPr lang="zh-CN" altLang="en-US" dirty="0"/>
          </a:p>
        </p:txBody>
      </p:sp>
    </p:spTree>
    <p:extLst>
      <p:ext uri="{BB962C8B-B14F-4D97-AF65-F5344CB8AC3E}">
        <p14:creationId xmlns:p14="http://schemas.microsoft.com/office/powerpoint/2010/main" val="321285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en-US" altLang="zh-CN" b="0" i="0" dirty="0">
                <a:solidFill>
                  <a:srgbClr val="1D2129"/>
                </a:solidFill>
                <a:effectLst/>
                <a:latin typeface="Lato" panose="020F0502020204030203" pitchFamily="34" charset="0"/>
              </a:rPr>
              <a:t>c</a:t>
            </a:r>
            <a:r>
              <a:rPr lang="zh-CN" altLang="en-US" b="0" i="0" dirty="0">
                <a:solidFill>
                  <a:srgbClr val="1D2129"/>
                </a:solidFill>
                <a:effectLst/>
                <a:latin typeface="Lato" panose="020F0502020204030203" pitchFamily="34" charset="0"/>
              </a:rPr>
              <a:t>为卷积核个数，</a:t>
            </a:r>
            <a:r>
              <a:rPr lang="en-US" altLang="zh-CN" b="0" i="0" dirty="0">
                <a:solidFill>
                  <a:srgbClr val="1D2129"/>
                </a:solidFill>
                <a:effectLst/>
                <a:latin typeface="Lato" panose="020F0502020204030203" pitchFamily="34" charset="0"/>
              </a:rPr>
              <a:t>n</a:t>
            </a:r>
            <a:r>
              <a:rPr lang="zh-CN" altLang="en-US" b="0" i="0" dirty="0">
                <a:solidFill>
                  <a:srgbClr val="1D2129"/>
                </a:solidFill>
                <a:effectLst/>
                <a:latin typeface="Lato" panose="020F0502020204030203" pitchFamily="34" charset="0"/>
              </a:rPr>
              <a:t>为重复次数，</a:t>
            </a:r>
            <a:r>
              <a:rPr lang="en-US" altLang="zh-CN" b="0" i="0" dirty="0">
                <a:solidFill>
                  <a:srgbClr val="1D2129"/>
                </a:solidFill>
                <a:effectLst/>
                <a:latin typeface="Lato" panose="020F0502020204030203" pitchFamily="34" charset="0"/>
              </a:rPr>
              <a:t>s</a:t>
            </a:r>
            <a:r>
              <a:rPr lang="zh-CN" altLang="en-US" b="0" i="0" dirty="0">
                <a:solidFill>
                  <a:srgbClr val="1D2129"/>
                </a:solidFill>
                <a:effectLst/>
                <a:latin typeface="Lato" panose="020F0502020204030203" pitchFamily="34" charset="0"/>
              </a:rPr>
              <a:t>为步长，</a:t>
            </a:r>
            <a:r>
              <a:rPr lang="en-US" altLang="zh-CN" b="0" i="0" dirty="0">
                <a:solidFill>
                  <a:srgbClr val="1D2129"/>
                </a:solidFill>
                <a:effectLst/>
                <a:latin typeface="Lato" panose="020F0502020204030203" pitchFamily="34" charset="0"/>
              </a:rPr>
              <a:t>a</a:t>
            </a:r>
            <a:r>
              <a:rPr lang="zh-CN" altLang="en-US" b="0" i="0" dirty="0">
                <a:solidFill>
                  <a:srgbClr val="060607"/>
                </a:solidFill>
                <a:effectLst/>
                <a:latin typeface="-apple-system"/>
              </a:rPr>
              <a:t>为是否使用了自注意力机制</a:t>
            </a:r>
            <a:endParaRPr lang="zh-CN" altLang="en-US" dirty="0"/>
          </a:p>
        </p:txBody>
      </p:sp>
    </p:spTree>
    <p:extLst>
      <p:ext uri="{BB962C8B-B14F-4D97-AF65-F5344CB8AC3E}">
        <p14:creationId xmlns:p14="http://schemas.microsoft.com/office/powerpoint/2010/main" val="214312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buFont typeface="+mj-lt"/>
              <a:buAutoNum type="arabicPeriod"/>
            </a:pPr>
            <a:r>
              <a:rPr lang="en-US" altLang="zh-CN" b="0" i="0" dirty="0">
                <a:solidFill>
                  <a:srgbClr val="060607"/>
                </a:solidFill>
                <a:effectLst/>
                <a:latin typeface="-apple-system"/>
              </a:rPr>
              <a:t>LE-Net</a:t>
            </a:r>
            <a:r>
              <a:rPr lang="zh-CN" altLang="en-US" b="0" i="0" dirty="0">
                <a:solidFill>
                  <a:srgbClr val="060607"/>
                </a:solidFill>
                <a:effectLst/>
                <a:latin typeface="-apple-system"/>
              </a:rPr>
              <a:t>在增强图像时能够更好地恢复细节。考虑到了低光照条件下的细节丢失问题，并针对性地进行了优化。</a:t>
            </a:r>
          </a:p>
          <a:p>
            <a:pPr algn="l">
              <a:buFont typeface="+mj-lt"/>
              <a:buAutoNum type="arabicPeriod"/>
            </a:pPr>
            <a:r>
              <a:rPr lang="zh-CN" altLang="en-US" b="1" i="0" dirty="0">
                <a:solidFill>
                  <a:srgbClr val="060607"/>
                </a:solidFill>
                <a:effectLst/>
                <a:latin typeface="-apple-system"/>
              </a:rPr>
              <a:t>对比度和亮度</a:t>
            </a:r>
            <a:r>
              <a:rPr lang="zh-CN" altLang="en-US" b="0" i="0" dirty="0">
                <a:solidFill>
                  <a:srgbClr val="060607"/>
                </a:solidFill>
                <a:effectLst/>
                <a:latin typeface="-apple-system"/>
              </a:rPr>
              <a:t>：</a:t>
            </a:r>
            <a:r>
              <a:rPr lang="en-US" altLang="zh-CN" b="0" i="0" dirty="0">
                <a:solidFill>
                  <a:srgbClr val="060607"/>
                </a:solidFill>
                <a:effectLst/>
                <a:latin typeface="-apple-system"/>
              </a:rPr>
              <a:t>LE-Net</a:t>
            </a:r>
            <a:r>
              <a:rPr lang="zh-CN" altLang="en-US" b="0" i="0" dirty="0">
                <a:solidFill>
                  <a:srgbClr val="060607"/>
                </a:solidFill>
                <a:effectLst/>
                <a:latin typeface="-apple-system"/>
              </a:rPr>
              <a:t>增强的图像通常具有更自然的对比度和亮度。它能够提高图像的整体亮度，同时避免过度曝光或产生不自然的亮度变化，使得图像在视觉上更加平衡。</a:t>
            </a:r>
          </a:p>
          <a:p>
            <a:pPr algn="l">
              <a:buFont typeface="+mj-lt"/>
              <a:buAutoNum type="arabicPeriod"/>
            </a:pPr>
            <a:r>
              <a:rPr lang="zh-CN" altLang="en-US" b="1" i="0" dirty="0">
                <a:solidFill>
                  <a:srgbClr val="060607"/>
                </a:solidFill>
                <a:effectLst/>
                <a:latin typeface="-apple-system"/>
              </a:rPr>
              <a:t>动态范围</a:t>
            </a:r>
            <a:r>
              <a:rPr lang="zh-CN" altLang="en-US" b="0" i="0" dirty="0">
                <a:solidFill>
                  <a:srgbClr val="060607"/>
                </a:solidFill>
                <a:effectLst/>
                <a:latin typeface="-apple-system"/>
              </a:rPr>
              <a:t>：</a:t>
            </a:r>
            <a:r>
              <a:rPr lang="en-US" altLang="zh-CN" b="0" i="0" dirty="0">
                <a:solidFill>
                  <a:srgbClr val="060607"/>
                </a:solidFill>
                <a:effectLst/>
                <a:latin typeface="-apple-system"/>
              </a:rPr>
              <a:t>LE-Net</a:t>
            </a:r>
            <a:r>
              <a:rPr lang="zh-CN" altLang="en-US" b="0" i="0" dirty="0">
                <a:solidFill>
                  <a:srgbClr val="060607"/>
                </a:solidFill>
                <a:effectLst/>
                <a:latin typeface="-apple-system"/>
              </a:rPr>
              <a:t>能够处理高动态范围的场景，它能够在保持暗部细节的同时，不过度增强亮部区域，从而减少因光照不均造成的视觉失真。</a:t>
            </a:r>
          </a:p>
          <a:p>
            <a:pPr algn="just"/>
            <a:endParaRPr lang="zh-CN" altLang="en-US" dirty="0"/>
          </a:p>
        </p:txBody>
      </p:sp>
    </p:spTree>
    <p:extLst>
      <p:ext uri="{BB962C8B-B14F-4D97-AF65-F5344CB8AC3E}">
        <p14:creationId xmlns:p14="http://schemas.microsoft.com/office/powerpoint/2010/main" val="92583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56C6A3C-E355-49F6-BC5A-FC14D9F89ED7}" type="datetime1">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D2FA34-3331-43EB-8D25-5E71EBC8F04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封面页">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B9F953A-E7E4-5765-D51F-BB879B4C175A}"/>
              </a:ext>
            </a:extLst>
          </p:cNvPr>
          <p:cNvSpPr>
            <a:spLocks noGrp="1"/>
          </p:cNvSpPr>
          <p:nvPr>
            <p:ph type="dt" sz="half" idx="10"/>
          </p:nvPr>
        </p:nvSpPr>
        <p:spPr/>
        <p:txBody>
          <a:bodyPr/>
          <a:lstStyle/>
          <a:p>
            <a:fld id="{6B9B7B9E-9C8D-423F-9D0F-BCEE280F71F7}"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5770DC39-A8E5-CE05-8F7C-D57D88F1F7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C5FEA2-01F5-BA8F-C1D0-BB5BD07669F4}"/>
              </a:ext>
            </a:extLst>
          </p:cNvPr>
          <p:cNvSpPr>
            <a:spLocks noGrp="1"/>
          </p:cNvSpPr>
          <p:nvPr>
            <p:ph type="sldNum" sz="quarter" idx="12"/>
          </p:nvPr>
        </p:nvSpPr>
        <p:spPr/>
        <p:txBody>
          <a:bodyPr/>
          <a:lstStyle/>
          <a:p>
            <a:fld id="{90DB8552-0204-45E1-8C81-68DBA02E28B0}" type="slidenum">
              <a:rPr lang="zh-CN" altLang="en-US" smtClean="0"/>
              <a:t>‹#›</a:t>
            </a:fld>
            <a:endParaRPr lang="zh-CN" altLang="en-US"/>
          </a:p>
        </p:txBody>
      </p:sp>
    </p:spTree>
    <p:extLst>
      <p:ext uri="{BB962C8B-B14F-4D97-AF65-F5344CB8AC3E}">
        <p14:creationId xmlns:p14="http://schemas.microsoft.com/office/powerpoint/2010/main" val="349751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9F4C1E-F207-4F82-9245-8984E1189D29}" type="slidenum">
              <a:rPr lang="zh-CN" altLang="en-US" smtClean="0"/>
              <a:t>‹#›</a:t>
            </a:fld>
            <a:endParaRPr lang="zh-CN" altLang="en-US"/>
          </a:p>
        </p:txBody>
      </p:sp>
      <p:grpSp>
        <p:nvGrpSpPr>
          <p:cNvPr id="78" name="组合 77"/>
          <p:cNvGrpSpPr/>
          <p:nvPr userDrawn="1"/>
        </p:nvGrpSpPr>
        <p:grpSpPr>
          <a:xfrm>
            <a:off x="544118" y="355712"/>
            <a:ext cx="354010" cy="354010"/>
            <a:chOff x="2233218" y="4210450"/>
            <a:chExt cx="354010" cy="354010"/>
          </a:xfrm>
        </p:grpSpPr>
        <p:sp>
          <p:nvSpPr>
            <p:cNvPr id="79" name="矩形: 圆角 78"/>
            <p:cNvSpPr/>
            <p:nvPr/>
          </p:nvSpPr>
          <p:spPr>
            <a:xfrm>
              <a:off x="2233218" y="4210450"/>
              <a:ext cx="330200" cy="3302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p:cNvSpPr/>
            <p:nvPr/>
          </p:nvSpPr>
          <p:spPr>
            <a:xfrm>
              <a:off x="2257028" y="4234260"/>
              <a:ext cx="330200" cy="33020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2" name="直接连接符 81"/>
          <p:cNvCxnSpPr/>
          <p:nvPr userDrawn="1"/>
        </p:nvCxnSpPr>
        <p:spPr>
          <a:xfrm>
            <a:off x="241300" y="901700"/>
            <a:ext cx="11658600"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占位符 84"/>
          <p:cNvSpPr>
            <a:spLocks noGrp="1"/>
          </p:cNvSpPr>
          <p:nvPr>
            <p:ph type="body" sz="quarter" idx="13"/>
          </p:nvPr>
        </p:nvSpPr>
        <p:spPr>
          <a:xfrm>
            <a:off x="1029156" y="335402"/>
            <a:ext cx="5295900" cy="469897"/>
          </a:xfrm>
        </p:spPr>
        <p:txBody>
          <a:bodyPr wrap="square"/>
          <a:lstStyle>
            <a:lvl1pPr marL="0" indent="0">
              <a:buNone/>
              <a:defRPr b="1">
                <a:latin typeface="+mj-ea"/>
                <a:ea typeface="+mj-ea"/>
              </a:defRPr>
            </a:lvl1pPr>
            <a:lvl2pPr>
              <a:defRPr b="1">
                <a:latin typeface="+mj-ea"/>
                <a:ea typeface="+mj-ea"/>
              </a:defRPr>
            </a:lvl2pPr>
            <a:lvl3pPr>
              <a:defRPr b="1">
                <a:latin typeface="+mj-ea"/>
                <a:ea typeface="+mj-ea"/>
              </a:defRPr>
            </a:lvl3pPr>
            <a:lvl4pPr>
              <a:defRPr b="1">
                <a:latin typeface="+mj-ea"/>
                <a:ea typeface="+mj-ea"/>
              </a:defRPr>
            </a:lvl4pPr>
            <a:lvl5pPr>
              <a:defRPr b="1">
                <a:latin typeface="+mj-ea"/>
                <a:ea typeface="+mj-ea"/>
              </a:defRPr>
            </a:lvl5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CD966-4A08-4DBF-BB5B-682841691DE4}" type="datetimeFigureOut">
              <a:rPr lang="zh-CN" altLang="en-US" smtClean="0"/>
              <a:t>2024/9/18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9F4C1E-F207-4F82-9245-8984E1189D2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CD966-4A08-4DBF-BB5B-682841691DE4}" type="datetimeFigureOut">
              <a:rPr lang="zh-CN" altLang="en-US" smtClean="0"/>
              <a:t>2024/9/18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F4C1E-F207-4F82-9245-8984E1189D2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305425"/>
            <a:ext cx="12192000" cy="1552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888118" y="2853833"/>
            <a:ext cx="8626079" cy="769441"/>
          </a:xfrm>
          <a:prstGeom prst="rect">
            <a:avLst/>
          </a:prstGeom>
          <a:noFill/>
        </p:spPr>
        <p:txBody>
          <a:bodyPr wrap="square" rtlCol="0">
            <a:spAutoFit/>
          </a:bodyPr>
          <a:lstStyle/>
          <a:p>
            <a:pPr algn="ctr"/>
            <a:r>
              <a:rPr lang="zh-CN" altLang="en-US" sz="4400" b="1" spc="300" dirty="0">
                <a:solidFill>
                  <a:schemeClr val="accent1"/>
                </a:solidFill>
                <a:latin typeface="+mj-ea"/>
                <a:ea typeface="+mj-ea"/>
              </a:rPr>
              <a:t>组会报告</a:t>
            </a:r>
            <a:endParaRPr sz="4400" b="1" spc="300" dirty="0">
              <a:solidFill>
                <a:schemeClr val="accent1"/>
              </a:solidFill>
              <a:latin typeface="+mj-ea"/>
              <a:ea typeface="+mj-ea"/>
            </a:endParaRPr>
          </a:p>
        </p:txBody>
      </p:sp>
      <p:cxnSp>
        <p:nvCxnSpPr>
          <p:cNvPr id="8" name="直接连接符 7"/>
          <p:cNvCxnSpPr/>
          <p:nvPr/>
        </p:nvCxnSpPr>
        <p:spPr>
          <a:xfrm>
            <a:off x="1585912" y="3619446"/>
            <a:ext cx="9020175" cy="0"/>
          </a:xfrm>
          <a:prstGeom prst="line">
            <a:avLst/>
          </a:prstGeom>
          <a:ln>
            <a:gradFill flip="none" rotWithShape="1">
              <a:gsLst>
                <a:gs pos="50000">
                  <a:schemeClr val="accent1"/>
                </a:gs>
                <a:gs pos="0">
                  <a:schemeClr val="accent1">
                    <a:alpha val="0"/>
                  </a:schemeClr>
                </a:gs>
                <a:gs pos="10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413053" y="370580"/>
            <a:ext cx="723900" cy="324274"/>
            <a:chOff x="413053" y="312508"/>
            <a:chExt cx="723900" cy="324274"/>
          </a:xfrm>
        </p:grpSpPr>
        <p:sp>
          <p:nvSpPr>
            <p:cNvPr id="82" name="矩形: 圆角 81"/>
            <p:cNvSpPr/>
            <p:nvPr/>
          </p:nvSpPr>
          <p:spPr>
            <a:xfrm>
              <a:off x="413053" y="312508"/>
              <a:ext cx="723900" cy="12232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p:cNvSpPr/>
            <p:nvPr/>
          </p:nvSpPr>
          <p:spPr>
            <a:xfrm>
              <a:off x="413053" y="514461"/>
              <a:ext cx="477160" cy="12232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acher-reading-a-book-sitting-behind-his-desk_42916"/>
          <p:cNvSpPr/>
          <p:nvPr/>
        </p:nvSpPr>
        <p:spPr>
          <a:xfrm>
            <a:off x="8652928" y="5954271"/>
            <a:ext cx="254929" cy="254882"/>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91" name="文本框 90"/>
          <p:cNvSpPr txBox="1"/>
          <p:nvPr/>
        </p:nvSpPr>
        <p:spPr>
          <a:xfrm>
            <a:off x="8988199" y="5897046"/>
            <a:ext cx="1851789" cy="369332"/>
          </a:xfrm>
          <a:prstGeom prst="rect">
            <a:avLst/>
          </a:prstGeom>
          <a:noFill/>
        </p:spPr>
        <p:txBody>
          <a:bodyPr wrap="none" rtlCol="0">
            <a:spAutoFit/>
          </a:bodyPr>
          <a:lstStyle/>
          <a:p>
            <a:r>
              <a:rPr lang="zh-CN" altLang="en-US" dirty="0">
                <a:solidFill>
                  <a:schemeClr val="bg1"/>
                </a:solidFill>
                <a:latin typeface="+mn-ea"/>
              </a:rPr>
              <a:t>日期：</a:t>
            </a:r>
            <a:r>
              <a:rPr lang="en-US" altLang="zh-CN" dirty="0">
                <a:solidFill>
                  <a:schemeClr val="bg1"/>
                </a:solidFill>
                <a:latin typeface="+mn-ea"/>
              </a:rPr>
              <a:t>2024.9.18</a:t>
            </a:r>
            <a:endParaRPr lang="zh-CN" altLang="en-US" dirty="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图像增强效果定性对比</a:t>
            </a:r>
          </a:p>
        </p:txBody>
      </p:sp>
      <p:sp>
        <p:nvSpPr>
          <p:cNvPr id="3" name="文本框 2">
            <a:extLst>
              <a:ext uri="{FF2B5EF4-FFF2-40B4-BE49-F238E27FC236}">
                <a16:creationId xmlns:a16="http://schemas.microsoft.com/office/drawing/2014/main" id="{088F923F-81EB-E9C1-F1AF-67C6C32609A3}"/>
              </a:ext>
            </a:extLst>
          </p:cNvPr>
          <p:cNvSpPr txBox="1"/>
          <p:nvPr/>
        </p:nvSpPr>
        <p:spPr>
          <a:xfrm>
            <a:off x="3134204" y="5816083"/>
            <a:ext cx="10096044" cy="954107"/>
          </a:xfrm>
          <a:prstGeom prst="rect">
            <a:avLst/>
          </a:prstGeom>
          <a:noFill/>
        </p:spPr>
        <p:txBody>
          <a:bodyPr wrap="square" rtlCol="0">
            <a:spAutoFit/>
          </a:bodyPr>
          <a:lstStyle/>
          <a:p>
            <a:pPr algn="l"/>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与</a:t>
            </a:r>
            <a:r>
              <a:rPr lang="en-US" altLang="zh-CN" sz="2000" i="0" dirty="0">
                <a:solidFill>
                  <a:srgbClr val="060607"/>
                </a:solidFill>
                <a:effectLst/>
                <a:highlight>
                  <a:srgbClr val="FFFFFF"/>
                </a:highlight>
                <a:latin typeface="-apple-system"/>
              </a:rPr>
              <a:t>CLAHE</a:t>
            </a:r>
            <a:r>
              <a:rPr lang="zh-CN" altLang="en-US" sz="2000" i="0" dirty="0">
                <a:solidFill>
                  <a:srgbClr val="060607"/>
                </a:solidFill>
                <a:effectLst/>
                <a:highlight>
                  <a:srgbClr val="FFFFFF"/>
                </a:highlight>
                <a:latin typeface="-apple-system"/>
              </a:rPr>
              <a:t>、</a:t>
            </a:r>
            <a:r>
              <a:rPr lang="en-US" altLang="zh-CN" sz="2000" i="0" dirty="0">
                <a:solidFill>
                  <a:srgbClr val="060607"/>
                </a:solidFill>
                <a:effectLst/>
                <a:highlight>
                  <a:srgbClr val="FFFFFF"/>
                </a:highlight>
                <a:latin typeface="-apple-system"/>
              </a:rPr>
              <a:t>MSRCR</a:t>
            </a:r>
            <a:r>
              <a:rPr lang="zh-CN" altLang="en-US" sz="2000" i="0" dirty="0">
                <a:solidFill>
                  <a:srgbClr val="060607"/>
                </a:solidFill>
                <a:effectLst/>
                <a:highlight>
                  <a:srgbClr val="FFFFFF"/>
                </a:highlight>
                <a:latin typeface="-apple-system"/>
              </a:rPr>
              <a:t>等网络增强的图像对比</a:t>
            </a:r>
          </a:p>
          <a:p>
            <a:pPr algn="l"/>
            <a:endParaRPr lang="zh-CN" altLang="en-US" b="0" i="0" dirty="0">
              <a:solidFill>
                <a:srgbClr val="060607"/>
              </a:solidFill>
              <a:effectLst/>
              <a:highlight>
                <a:srgbClr val="FFFFFF"/>
              </a:highlight>
              <a:latin typeface="-apple-system"/>
            </a:endParaRPr>
          </a:p>
          <a:p>
            <a:endParaRPr lang="zh-CN" altLang="en-US" dirty="0"/>
          </a:p>
        </p:txBody>
      </p:sp>
      <p:pic>
        <p:nvPicPr>
          <p:cNvPr id="10" name="图片 9">
            <a:extLst>
              <a:ext uri="{FF2B5EF4-FFF2-40B4-BE49-F238E27FC236}">
                <a16:creationId xmlns:a16="http://schemas.microsoft.com/office/drawing/2014/main" id="{1CB15574-6DE6-790A-7074-8F0055A8ED46}"/>
              </a:ext>
            </a:extLst>
          </p:cNvPr>
          <p:cNvPicPr>
            <a:picLocks noChangeAspect="1"/>
          </p:cNvPicPr>
          <p:nvPr/>
        </p:nvPicPr>
        <p:blipFill>
          <a:blip r:embed="rId3"/>
          <a:stretch>
            <a:fillRect/>
          </a:stretch>
        </p:blipFill>
        <p:spPr>
          <a:xfrm>
            <a:off x="61705" y="1799816"/>
            <a:ext cx="3966730" cy="3652370"/>
          </a:xfrm>
          <a:prstGeom prst="rect">
            <a:avLst/>
          </a:prstGeom>
        </p:spPr>
      </p:pic>
      <p:pic>
        <p:nvPicPr>
          <p:cNvPr id="12" name="图片 11">
            <a:extLst>
              <a:ext uri="{FF2B5EF4-FFF2-40B4-BE49-F238E27FC236}">
                <a16:creationId xmlns:a16="http://schemas.microsoft.com/office/drawing/2014/main" id="{51C2AD97-574C-7C9D-FAAF-70E295CA0985}"/>
              </a:ext>
            </a:extLst>
          </p:cNvPr>
          <p:cNvPicPr>
            <a:picLocks noChangeAspect="1"/>
          </p:cNvPicPr>
          <p:nvPr/>
        </p:nvPicPr>
        <p:blipFill>
          <a:blip r:embed="rId4"/>
          <a:stretch>
            <a:fillRect/>
          </a:stretch>
        </p:blipFill>
        <p:spPr>
          <a:xfrm>
            <a:off x="4028435" y="1799816"/>
            <a:ext cx="4048044" cy="3652370"/>
          </a:xfrm>
          <a:prstGeom prst="rect">
            <a:avLst/>
          </a:prstGeom>
        </p:spPr>
      </p:pic>
      <p:pic>
        <p:nvPicPr>
          <p:cNvPr id="14" name="图片 13">
            <a:extLst>
              <a:ext uri="{FF2B5EF4-FFF2-40B4-BE49-F238E27FC236}">
                <a16:creationId xmlns:a16="http://schemas.microsoft.com/office/drawing/2014/main" id="{1067159C-D304-7E09-916A-48DCE32450B3}"/>
              </a:ext>
            </a:extLst>
          </p:cNvPr>
          <p:cNvPicPr>
            <a:picLocks noChangeAspect="1"/>
          </p:cNvPicPr>
          <p:nvPr/>
        </p:nvPicPr>
        <p:blipFill>
          <a:blip r:embed="rId5"/>
          <a:stretch>
            <a:fillRect/>
          </a:stretch>
        </p:blipFill>
        <p:spPr>
          <a:xfrm>
            <a:off x="8076479" y="1799816"/>
            <a:ext cx="4000619" cy="3652370"/>
          </a:xfrm>
          <a:prstGeom prst="rect">
            <a:avLst/>
          </a:prstGeom>
        </p:spPr>
      </p:pic>
    </p:spTree>
    <p:extLst>
      <p:ext uri="{BB962C8B-B14F-4D97-AF65-F5344CB8AC3E}">
        <p14:creationId xmlns:p14="http://schemas.microsoft.com/office/powerpoint/2010/main" val="409084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图像增强效果定性对比</a:t>
            </a:r>
          </a:p>
        </p:txBody>
      </p:sp>
      <p:sp>
        <p:nvSpPr>
          <p:cNvPr id="3" name="文本框 2">
            <a:extLst>
              <a:ext uri="{FF2B5EF4-FFF2-40B4-BE49-F238E27FC236}">
                <a16:creationId xmlns:a16="http://schemas.microsoft.com/office/drawing/2014/main" id="{088F923F-81EB-E9C1-F1AF-67C6C32609A3}"/>
              </a:ext>
            </a:extLst>
          </p:cNvPr>
          <p:cNvSpPr txBox="1"/>
          <p:nvPr/>
        </p:nvSpPr>
        <p:spPr>
          <a:xfrm>
            <a:off x="4515134" y="5987845"/>
            <a:ext cx="3496751" cy="677108"/>
          </a:xfrm>
          <a:prstGeom prst="rect">
            <a:avLst/>
          </a:prstGeom>
          <a:noFill/>
        </p:spPr>
        <p:txBody>
          <a:bodyPr wrap="square" rtlCol="0">
            <a:spAutoFit/>
          </a:bodyPr>
          <a:lstStyle/>
          <a:p>
            <a:pPr algn="l"/>
            <a:r>
              <a:rPr lang="zh-CN" altLang="en-US" sz="2000" i="0" dirty="0">
                <a:solidFill>
                  <a:srgbClr val="060607"/>
                </a:solidFill>
                <a:effectLst/>
                <a:highlight>
                  <a:srgbClr val="FFFFFF"/>
                </a:highlight>
                <a:latin typeface="-apple-system"/>
              </a:rPr>
              <a:t>不同方法的噪声恢复</a:t>
            </a:r>
            <a:r>
              <a:rPr lang="zh-CN" altLang="en-US" sz="2000" dirty="0">
                <a:solidFill>
                  <a:srgbClr val="060607"/>
                </a:solidFill>
                <a:highlight>
                  <a:srgbClr val="FFFFFF"/>
                </a:highlight>
                <a:latin typeface="-apple-system"/>
              </a:rPr>
              <a:t>对比</a:t>
            </a:r>
            <a:endParaRPr lang="zh-CN" altLang="en-US" b="0" i="0" dirty="0">
              <a:solidFill>
                <a:srgbClr val="060607"/>
              </a:solidFill>
              <a:effectLst/>
              <a:highlight>
                <a:srgbClr val="FFFFFF"/>
              </a:highlight>
              <a:latin typeface="-apple-system"/>
            </a:endParaRPr>
          </a:p>
          <a:p>
            <a:endParaRPr lang="zh-CN" altLang="en-US" dirty="0"/>
          </a:p>
        </p:txBody>
      </p:sp>
      <p:pic>
        <p:nvPicPr>
          <p:cNvPr id="4" name="图片 3">
            <a:extLst>
              <a:ext uri="{FF2B5EF4-FFF2-40B4-BE49-F238E27FC236}">
                <a16:creationId xmlns:a16="http://schemas.microsoft.com/office/drawing/2014/main" id="{55B87FFE-4BEA-AD8B-359E-5387A9777A81}"/>
              </a:ext>
            </a:extLst>
          </p:cNvPr>
          <p:cNvPicPr>
            <a:picLocks noChangeAspect="1"/>
          </p:cNvPicPr>
          <p:nvPr/>
        </p:nvPicPr>
        <p:blipFill>
          <a:blip r:embed="rId3"/>
          <a:stretch>
            <a:fillRect/>
          </a:stretch>
        </p:blipFill>
        <p:spPr>
          <a:xfrm>
            <a:off x="2587689" y="1250377"/>
            <a:ext cx="6423016" cy="4630944"/>
          </a:xfrm>
          <a:prstGeom prst="rect">
            <a:avLst/>
          </a:prstGeom>
        </p:spPr>
      </p:pic>
    </p:spTree>
    <p:extLst>
      <p:ext uri="{BB962C8B-B14F-4D97-AF65-F5344CB8AC3E}">
        <p14:creationId xmlns:p14="http://schemas.microsoft.com/office/powerpoint/2010/main" val="410583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图像增强效果定量对比</a:t>
            </a:r>
          </a:p>
        </p:txBody>
      </p:sp>
      <p:sp>
        <p:nvSpPr>
          <p:cNvPr id="3" name="文本框 2">
            <a:extLst>
              <a:ext uri="{FF2B5EF4-FFF2-40B4-BE49-F238E27FC236}">
                <a16:creationId xmlns:a16="http://schemas.microsoft.com/office/drawing/2014/main" id="{088F923F-81EB-E9C1-F1AF-67C6C32609A3}"/>
              </a:ext>
            </a:extLst>
          </p:cNvPr>
          <p:cNvSpPr txBox="1"/>
          <p:nvPr/>
        </p:nvSpPr>
        <p:spPr>
          <a:xfrm>
            <a:off x="4739070" y="5222033"/>
            <a:ext cx="3496751" cy="307777"/>
          </a:xfrm>
          <a:prstGeom prst="rect">
            <a:avLst/>
          </a:prstGeom>
          <a:noFill/>
        </p:spPr>
        <p:txBody>
          <a:bodyPr wrap="square" rtlCol="0">
            <a:spAutoFit/>
          </a:bodyPr>
          <a:lstStyle/>
          <a:p>
            <a:pPr algn="l"/>
            <a:r>
              <a:rPr lang="zh-CN" altLang="en-US" sz="1400" i="0" dirty="0">
                <a:solidFill>
                  <a:srgbClr val="060607"/>
                </a:solidFill>
                <a:effectLst/>
                <a:highlight>
                  <a:srgbClr val="FFFFFF"/>
                </a:highlight>
                <a:latin typeface="-apple-system"/>
              </a:rPr>
              <a:t>微光图像增强结果比较</a:t>
            </a:r>
            <a:endParaRPr lang="zh-CN" altLang="en-US" sz="1200" dirty="0"/>
          </a:p>
        </p:txBody>
      </p:sp>
      <p:pic>
        <p:nvPicPr>
          <p:cNvPr id="5" name="图片 4">
            <a:extLst>
              <a:ext uri="{FF2B5EF4-FFF2-40B4-BE49-F238E27FC236}">
                <a16:creationId xmlns:a16="http://schemas.microsoft.com/office/drawing/2014/main" id="{B0912FF1-C7A3-AB7E-3288-940EB03E25E8}"/>
              </a:ext>
            </a:extLst>
          </p:cNvPr>
          <p:cNvPicPr>
            <a:picLocks noChangeAspect="1"/>
          </p:cNvPicPr>
          <p:nvPr/>
        </p:nvPicPr>
        <p:blipFill>
          <a:blip r:embed="rId3"/>
          <a:stretch>
            <a:fillRect/>
          </a:stretch>
        </p:blipFill>
        <p:spPr>
          <a:xfrm>
            <a:off x="1767996" y="2276670"/>
            <a:ext cx="8469396" cy="2945363"/>
          </a:xfrm>
          <a:prstGeom prst="rect">
            <a:avLst/>
          </a:prstGeom>
        </p:spPr>
      </p:pic>
    </p:spTree>
    <p:extLst>
      <p:ext uri="{BB962C8B-B14F-4D97-AF65-F5344CB8AC3E}">
        <p14:creationId xmlns:p14="http://schemas.microsoft.com/office/powerpoint/2010/main" val="377167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可应用范围</a:t>
            </a:r>
          </a:p>
        </p:txBody>
      </p:sp>
      <p:sp>
        <p:nvSpPr>
          <p:cNvPr id="3" name="文本框 2">
            <a:extLst>
              <a:ext uri="{FF2B5EF4-FFF2-40B4-BE49-F238E27FC236}">
                <a16:creationId xmlns:a16="http://schemas.microsoft.com/office/drawing/2014/main" id="{088F923F-81EB-E9C1-F1AF-67C6C32609A3}"/>
              </a:ext>
            </a:extLst>
          </p:cNvPr>
          <p:cNvSpPr txBox="1"/>
          <p:nvPr/>
        </p:nvSpPr>
        <p:spPr>
          <a:xfrm>
            <a:off x="1402702" y="2656114"/>
            <a:ext cx="9386596" cy="2185214"/>
          </a:xfrm>
          <a:prstGeom prst="rect">
            <a:avLst/>
          </a:prstGeom>
          <a:noFill/>
        </p:spPr>
        <p:txBody>
          <a:bodyPr wrap="square" rtlCol="0">
            <a:spAutoFit/>
          </a:bodyPr>
          <a:lstStyle/>
          <a:p>
            <a:pPr algn="l"/>
            <a:r>
              <a:rPr lang="zh-CN" altLang="en-US" sz="2000" i="0" dirty="0">
                <a:solidFill>
                  <a:srgbClr val="060607"/>
                </a:solidFill>
                <a:effectLst/>
                <a:highlight>
                  <a:srgbClr val="FFFFFF"/>
                </a:highlight>
                <a:latin typeface="-apple-system"/>
              </a:rPr>
              <a:t>它能够显著提升自动驾驶车辆夜间的视觉感知，优化监控系统在暗环境中的图像识别，改善智能手机夜间摄影质量，增强医疗成像的可视性，提高工业视觉检测的准确性，以及支持灾难响应中的搜救工作。</a:t>
            </a:r>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还能增强</a:t>
            </a:r>
            <a:r>
              <a:rPr lang="en-US" altLang="zh-CN" sz="2000" i="0" dirty="0">
                <a:solidFill>
                  <a:srgbClr val="060607"/>
                </a:solidFill>
                <a:effectLst/>
                <a:highlight>
                  <a:srgbClr val="FFFFFF"/>
                </a:highlight>
                <a:latin typeface="-apple-system"/>
              </a:rPr>
              <a:t>AR</a:t>
            </a:r>
            <a:r>
              <a:rPr lang="zh-CN" altLang="en-US" sz="2000" i="0" dirty="0">
                <a:solidFill>
                  <a:srgbClr val="060607"/>
                </a:solidFill>
                <a:effectLst/>
                <a:highlight>
                  <a:srgbClr val="FFFFFF"/>
                </a:highlight>
                <a:latin typeface="-apple-system"/>
              </a:rPr>
              <a:t>和</a:t>
            </a:r>
            <a:r>
              <a:rPr lang="en-US" altLang="zh-CN" sz="2000" i="0" dirty="0">
                <a:solidFill>
                  <a:srgbClr val="060607"/>
                </a:solidFill>
                <a:effectLst/>
                <a:highlight>
                  <a:srgbClr val="FFFFFF"/>
                </a:highlight>
                <a:latin typeface="-apple-system"/>
              </a:rPr>
              <a:t>VR</a:t>
            </a:r>
            <a:r>
              <a:rPr lang="zh-CN" altLang="en-US" sz="2000" i="0" dirty="0">
                <a:solidFill>
                  <a:srgbClr val="060607"/>
                </a:solidFill>
                <a:effectLst/>
                <a:highlight>
                  <a:srgbClr val="FFFFFF"/>
                </a:highlight>
                <a:latin typeface="-apple-system"/>
              </a:rPr>
              <a:t>应用中的图像质量，提供更逼真的视觉体验。尽管需要面对实时处理和硬件兼容性等挑战，</a:t>
            </a:r>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的高效性能和图像增强能力使其成为一个在多个领域都有应用价值的解决方案。</a:t>
            </a:r>
          </a:p>
          <a:p>
            <a:pPr algn="l"/>
            <a:endParaRPr lang="zh-CN" altLang="en-US" b="0" i="0" dirty="0">
              <a:solidFill>
                <a:srgbClr val="060607"/>
              </a:solidFill>
              <a:effectLst/>
              <a:highlight>
                <a:srgbClr val="FFFFFF"/>
              </a:highlight>
              <a:latin typeface="-apple-system"/>
            </a:endParaRPr>
          </a:p>
          <a:p>
            <a:endParaRPr lang="zh-CN" altLang="en-US" dirty="0"/>
          </a:p>
        </p:txBody>
      </p:sp>
    </p:spTree>
    <p:extLst>
      <p:ext uri="{BB962C8B-B14F-4D97-AF65-F5344CB8AC3E}">
        <p14:creationId xmlns:p14="http://schemas.microsoft.com/office/powerpoint/2010/main" val="383228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未来的工作</a:t>
            </a:r>
          </a:p>
        </p:txBody>
      </p:sp>
      <p:sp>
        <p:nvSpPr>
          <p:cNvPr id="3" name="文本框 2">
            <a:extLst>
              <a:ext uri="{FF2B5EF4-FFF2-40B4-BE49-F238E27FC236}">
                <a16:creationId xmlns:a16="http://schemas.microsoft.com/office/drawing/2014/main" id="{088F923F-81EB-E9C1-F1AF-67C6C32609A3}"/>
              </a:ext>
            </a:extLst>
          </p:cNvPr>
          <p:cNvSpPr txBox="1"/>
          <p:nvPr/>
        </p:nvSpPr>
        <p:spPr>
          <a:xfrm>
            <a:off x="1402702" y="2929812"/>
            <a:ext cx="9386596" cy="1877437"/>
          </a:xfrm>
          <a:prstGeom prst="rect">
            <a:avLst/>
          </a:prstGeom>
          <a:noFill/>
        </p:spPr>
        <p:txBody>
          <a:bodyPr wrap="square" rtlCol="0">
            <a:spAutoFit/>
          </a:bodyPr>
          <a:lstStyle/>
          <a:p>
            <a:pPr algn="l"/>
            <a:r>
              <a:rPr lang="en-US" altLang="zh-CN" sz="2000" i="0" dirty="0">
                <a:solidFill>
                  <a:srgbClr val="060607"/>
                </a:solidFill>
                <a:effectLst/>
                <a:highlight>
                  <a:srgbClr val="FFFFFF"/>
                </a:highlight>
                <a:latin typeface="-apple-system"/>
              </a:rPr>
              <a:t>1</a:t>
            </a:r>
            <a:r>
              <a:rPr lang="zh-CN" altLang="en-US" sz="2000" dirty="0">
                <a:solidFill>
                  <a:srgbClr val="060607"/>
                </a:solidFill>
                <a:highlight>
                  <a:srgbClr val="FFFFFF"/>
                </a:highlight>
                <a:latin typeface="-apple-system"/>
              </a:rPr>
              <a:t>）</a:t>
            </a:r>
            <a:r>
              <a:rPr lang="zh-CN" altLang="en-US" sz="2000" i="0" dirty="0">
                <a:solidFill>
                  <a:srgbClr val="060607"/>
                </a:solidFill>
                <a:effectLst/>
                <a:highlight>
                  <a:srgbClr val="FFFFFF"/>
                </a:highlight>
                <a:latin typeface="-apple-system"/>
              </a:rPr>
              <a:t>将 </a:t>
            </a:r>
            <a:r>
              <a:rPr lang="en-US" altLang="zh-CN" sz="2000" dirty="0">
                <a:solidFill>
                  <a:srgbClr val="060607"/>
                </a:solidFill>
                <a:highlight>
                  <a:srgbClr val="FFFFFF"/>
                </a:highlight>
                <a:latin typeface="-apple-system"/>
              </a:rPr>
              <a:t>LE</a:t>
            </a:r>
            <a:r>
              <a:rPr lang="en-US" altLang="zh-CN" sz="2000" i="0" dirty="0">
                <a:solidFill>
                  <a:srgbClr val="060607"/>
                </a:solidFill>
                <a:effectLst/>
                <a:highlight>
                  <a:srgbClr val="FFFFFF"/>
                </a:highlight>
                <a:latin typeface="-apple-system"/>
              </a:rPr>
              <a:t>-Net </a:t>
            </a:r>
            <a:r>
              <a:rPr lang="zh-CN" altLang="en-US" sz="2000" i="0" dirty="0">
                <a:solidFill>
                  <a:srgbClr val="060607"/>
                </a:solidFill>
                <a:effectLst/>
                <a:highlight>
                  <a:srgbClr val="FFFFFF"/>
                </a:highlight>
                <a:latin typeface="-apple-system"/>
              </a:rPr>
              <a:t>应用于视频处理以进行对象（例如行人）检测、跟踪和识别。</a:t>
            </a:r>
            <a:endParaRPr lang="en-US" altLang="zh-CN" sz="2000" i="0" dirty="0">
              <a:solidFill>
                <a:srgbClr val="060607"/>
              </a:solidFill>
              <a:effectLst/>
              <a:highlight>
                <a:srgbClr val="FFFFFF"/>
              </a:highlight>
              <a:latin typeface="-apple-system"/>
            </a:endParaRPr>
          </a:p>
          <a:p>
            <a:pPr algn="l"/>
            <a:r>
              <a:rPr lang="en-US" altLang="zh-CN" sz="2000" i="0" dirty="0">
                <a:solidFill>
                  <a:srgbClr val="060607"/>
                </a:solidFill>
                <a:effectLst/>
                <a:highlight>
                  <a:srgbClr val="FFFFFF"/>
                </a:highlight>
                <a:latin typeface="-apple-system"/>
              </a:rPr>
              <a:t>2</a:t>
            </a:r>
            <a:r>
              <a:rPr lang="zh-CN" altLang="en-US" sz="2000" i="0" dirty="0">
                <a:solidFill>
                  <a:srgbClr val="060607"/>
                </a:solidFill>
                <a:effectLst/>
                <a:highlight>
                  <a:srgbClr val="FFFFFF"/>
                </a:highlight>
                <a:latin typeface="-apple-system"/>
              </a:rPr>
              <a:t>）改进</a:t>
            </a:r>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的图像生成方法以生成具有局部照明的无参考夜间图像以模拟街道和汽车灯进行训练，以进一步提高</a:t>
            </a:r>
            <a:r>
              <a:rPr lang="zh-CN" altLang="en-US" sz="2000" dirty="0">
                <a:solidFill>
                  <a:srgbClr val="060607"/>
                </a:solidFill>
                <a:highlight>
                  <a:srgbClr val="FFFFFF"/>
                </a:highlight>
                <a:latin typeface="-apple-system"/>
              </a:rPr>
              <a:t>网络的</a:t>
            </a:r>
            <a:r>
              <a:rPr lang="zh-CN" altLang="en-US" sz="2000" i="0" dirty="0">
                <a:solidFill>
                  <a:srgbClr val="060607"/>
                </a:solidFill>
                <a:effectLst/>
                <a:highlight>
                  <a:srgbClr val="FFFFFF"/>
                </a:highlight>
                <a:latin typeface="-apple-system"/>
              </a:rPr>
              <a:t>有效性。</a:t>
            </a:r>
            <a:endParaRPr lang="en-US" altLang="zh-CN" sz="2000" i="0" dirty="0">
              <a:solidFill>
                <a:srgbClr val="060607"/>
              </a:solidFill>
              <a:effectLst/>
              <a:highlight>
                <a:srgbClr val="FFFFFF"/>
              </a:highlight>
              <a:latin typeface="-apple-system"/>
            </a:endParaRPr>
          </a:p>
          <a:p>
            <a:pPr algn="l"/>
            <a:r>
              <a:rPr lang="en-US" altLang="zh-CN" sz="2000" i="0" dirty="0">
                <a:solidFill>
                  <a:srgbClr val="060607"/>
                </a:solidFill>
                <a:effectLst/>
                <a:highlight>
                  <a:srgbClr val="FFFFFF"/>
                </a:highlight>
                <a:latin typeface="-apple-system"/>
              </a:rPr>
              <a:t>3</a:t>
            </a:r>
            <a:r>
              <a:rPr lang="zh-CN" altLang="en-US" sz="2000" i="0" dirty="0">
                <a:solidFill>
                  <a:srgbClr val="060607"/>
                </a:solidFill>
                <a:effectLst/>
                <a:highlight>
                  <a:srgbClr val="FFFFFF"/>
                </a:highlight>
                <a:latin typeface="-apple-system"/>
              </a:rPr>
              <a:t>）改进</a:t>
            </a:r>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网络结构和损失函数，增加图像的平滑度和丰富度。</a:t>
            </a:r>
            <a:endParaRPr lang="en-US" altLang="zh-CN" sz="2000" i="0" dirty="0">
              <a:solidFill>
                <a:srgbClr val="060607"/>
              </a:solidFill>
              <a:effectLst/>
              <a:highlight>
                <a:srgbClr val="FFFFFF"/>
              </a:highlight>
              <a:latin typeface="-apple-system"/>
            </a:endParaRPr>
          </a:p>
          <a:p>
            <a:pPr algn="l"/>
            <a:endParaRPr lang="zh-CN" altLang="en-US" b="0" i="0" dirty="0">
              <a:solidFill>
                <a:srgbClr val="060607"/>
              </a:solidFill>
              <a:effectLst/>
              <a:highlight>
                <a:srgbClr val="FFFFFF"/>
              </a:highlight>
              <a:latin typeface="-apple-system"/>
            </a:endParaRPr>
          </a:p>
          <a:p>
            <a:endParaRPr lang="zh-CN" altLang="en-US" dirty="0"/>
          </a:p>
        </p:txBody>
      </p:sp>
    </p:spTree>
    <p:extLst>
      <p:ext uri="{BB962C8B-B14F-4D97-AF65-F5344CB8AC3E}">
        <p14:creationId xmlns:p14="http://schemas.microsoft.com/office/powerpoint/2010/main" val="367513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305425"/>
            <a:ext cx="12192000" cy="1552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21704" y="2678542"/>
            <a:ext cx="4461568" cy="1200329"/>
          </a:xfrm>
          <a:prstGeom prst="rect">
            <a:avLst/>
          </a:prstGeom>
          <a:noFill/>
        </p:spPr>
        <p:txBody>
          <a:bodyPr wrap="square" rtlCol="0">
            <a:spAutoFit/>
          </a:bodyPr>
          <a:lstStyle/>
          <a:p>
            <a:pPr algn="ctr"/>
            <a:r>
              <a:rPr lang="zh-CN" altLang="en-US" sz="7200" b="1" spc="300" dirty="0">
                <a:solidFill>
                  <a:schemeClr val="accent1"/>
                </a:solidFill>
                <a:latin typeface="+mj-ea"/>
                <a:ea typeface="+mj-ea"/>
              </a:rPr>
              <a:t>谢谢观看</a:t>
            </a:r>
          </a:p>
        </p:txBody>
      </p:sp>
      <p:grpSp>
        <p:nvGrpSpPr>
          <p:cNvPr id="93" name="组合 92"/>
          <p:cNvGrpSpPr/>
          <p:nvPr/>
        </p:nvGrpSpPr>
        <p:grpSpPr>
          <a:xfrm>
            <a:off x="413053" y="370580"/>
            <a:ext cx="723900" cy="324274"/>
            <a:chOff x="413053" y="312508"/>
            <a:chExt cx="723900" cy="324274"/>
          </a:xfrm>
        </p:grpSpPr>
        <p:sp>
          <p:nvSpPr>
            <p:cNvPr id="82" name="矩形: 圆角 81"/>
            <p:cNvSpPr/>
            <p:nvPr/>
          </p:nvSpPr>
          <p:spPr>
            <a:xfrm>
              <a:off x="413053" y="312508"/>
              <a:ext cx="723900" cy="12232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p:cNvSpPr/>
            <p:nvPr/>
          </p:nvSpPr>
          <p:spPr>
            <a:xfrm>
              <a:off x="413053" y="514461"/>
              <a:ext cx="477160" cy="12232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zh-CN" altLang="en-US" dirty="0"/>
              <a:t>科研进展</a:t>
            </a:r>
          </a:p>
        </p:txBody>
      </p:sp>
      <p:sp>
        <p:nvSpPr>
          <p:cNvPr id="3" name="文本框 2">
            <a:extLst>
              <a:ext uri="{FF2B5EF4-FFF2-40B4-BE49-F238E27FC236}">
                <a16:creationId xmlns:a16="http://schemas.microsoft.com/office/drawing/2014/main" id="{088F923F-81EB-E9C1-F1AF-67C6C32609A3}"/>
              </a:ext>
            </a:extLst>
          </p:cNvPr>
          <p:cNvSpPr txBox="1"/>
          <p:nvPr/>
        </p:nvSpPr>
        <p:spPr>
          <a:xfrm>
            <a:off x="2130489" y="6052701"/>
            <a:ext cx="9386596" cy="400110"/>
          </a:xfrm>
          <a:prstGeom prst="rect">
            <a:avLst/>
          </a:prstGeom>
          <a:noFill/>
        </p:spPr>
        <p:txBody>
          <a:bodyPr wrap="square" rtlCol="0">
            <a:spAutoFit/>
          </a:bodyPr>
          <a:lstStyle/>
          <a:p>
            <a:pPr algn="l"/>
            <a:r>
              <a:rPr lang="zh-CN" altLang="en-US" sz="2000" i="0" dirty="0">
                <a:solidFill>
                  <a:srgbClr val="060607"/>
                </a:solidFill>
                <a:effectLst/>
                <a:highlight>
                  <a:srgbClr val="FFFFFF"/>
                </a:highlight>
                <a:latin typeface="-apple-system"/>
              </a:rPr>
              <a:t>学习使用</a:t>
            </a:r>
            <a:r>
              <a:rPr lang="en-US" altLang="zh-CN" sz="2000" i="0" dirty="0" err="1">
                <a:solidFill>
                  <a:srgbClr val="060607"/>
                </a:solidFill>
                <a:effectLst/>
                <a:highlight>
                  <a:srgbClr val="FFFFFF"/>
                </a:highlight>
                <a:latin typeface="-apple-system"/>
              </a:rPr>
              <a:t>AutoDL</a:t>
            </a:r>
            <a:endParaRPr lang="zh-CN" altLang="en-US" dirty="0"/>
          </a:p>
        </p:txBody>
      </p:sp>
      <p:pic>
        <p:nvPicPr>
          <p:cNvPr id="4" name="图片 3">
            <a:extLst>
              <a:ext uri="{FF2B5EF4-FFF2-40B4-BE49-F238E27FC236}">
                <a16:creationId xmlns:a16="http://schemas.microsoft.com/office/drawing/2014/main" id="{EF9DE60E-1303-259B-FBED-E4F9C0CAA938}"/>
              </a:ext>
            </a:extLst>
          </p:cNvPr>
          <p:cNvPicPr>
            <a:picLocks noChangeAspect="1"/>
          </p:cNvPicPr>
          <p:nvPr/>
        </p:nvPicPr>
        <p:blipFill>
          <a:blip r:embed="rId3"/>
          <a:stretch>
            <a:fillRect/>
          </a:stretch>
        </p:blipFill>
        <p:spPr>
          <a:xfrm>
            <a:off x="2880048" y="1178656"/>
            <a:ext cx="6021355" cy="4500688"/>
          </a:xfrm>
          <a:prstGeom prst="rect">
            <a:avLst/>
          </a:prstGeom>
        </p:spPr>
      </p:pic>
    </p:spTree>
    <p:extLst>
      <p:ext uri="{BB962C8B-B14F-4D97-AF65-F5344CB8AC3E}">
        <p14:creationId xmlns:p14="http://schemas.microsoft.com/office/powerpoint/2010/main" val="113362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zh-CN" altLang="en-US" dirty="0"/>
              <a:t>科研进展</a:t>
            </a:r>
          </a:p>
        </p:txBody>
      </p:sp>
      <p:sp>
        <p:nvSpPr>
          <p:cNvPr id="3" name="文本框 2">
            <a:extLst>
              <a:ext uri="{FF2B5EF4-FFF2-40B4-BE49-F238E27FC236}">
                <a16:creationId xmlns:a16="http://schemas.microsoft.com/office/drawing/2014/main" id="{088F923F-81EB-E9C1-F1AF-67C6C32609A3}"/>
              </a:ext>
            </a:extLst>
          </p:cNvPr>
          <p:cNvSpPr txBox="1"/>
          <p:nvPr/>
        </p:nvSpPr>
        <p:spPr>
          <a:xfrm>
            <a:off x="2105607" y="5971836"/>
            <a:ext cx="2534817" cy="400110"/>
          </a:xfrm>
          <a:prstGeom prst="rect">
            <a:avLst/>
          </a:prstGeom>
          <a:noFill/>
        </p:spPr>
        <p:txBody>
          <a:bodyPr wrap="square" rtlCol="0">
            <a:spAutoFit/>
          </a:bodyPr>
          <a:lstStyle/>
          <a:p>
            <a:pPr algn="l"/>
            <a:r>
              <a:rPr lang="zh-CN" altLang="en-US" sz="2000" i="0" dirty="0">
                <a:solidFill>
                  <a:srgbClr val="060607"/>
                </a:solidFill>
                <a:effectLst/>
                <a:highlight>
                  <a:srgbClr val="FFFFFF"/>
                </a:highlight>
                <a:latin typeface="-apple-system"/>
              </a:rPr>
              <a:t>检测窗口可视化</a:t>
            </a:r>
            <a:endParaRPr lang="zh-CN" altLang="en-US" dirty="0"/>
          </a:p>
        </p:txBody>
      </p:sp>
      <p:pic>
        <p:nvPicPr>
          <p:cNvPr id="5" name="图片 4">
            <a:extLst>
              <a:ext uri="{FF2B5EF4-FFF2-40B4-BE49-F238E27FC236}">
                <a16:creationId xmlns:a16="http://schemas.microsoft.com/office/drawing/2014/main" id="{36FE73ED-D193-1786-457A-8258CCD4BD2E}"/>
              </a:ext>
            </a:extLst>
          </p:cNvPr>
          <p:cNvPicPr>
            <a:picLocks noChangeAspect="1"/>
          </p:cNvPicPr>
          <p:nvPr/>
        </p:nvPicPr>
        <p:blipFill>
          <a:blip r:embed="rId3"/>
          <a:stretch>
            <a:fillRect/>
          </a:stretch>
        </p:blipFill>
        <p:spPr>
          <a:xfrm>
            <a:off x="732165" y="2025851"/>
            <a:ext cx="5889881" cy="3420821"/>
          </a:xfrm>
          <a:prstGeom prst="rect">
            <a:avLst/>
          </a:prstGeom>
        </p:spPr>
      </p:pic>
      <p:pic>
        <p:nvPicPr>
          <p:cNvPr id="9" name="图片 8">
            <a:extLst>
              <a:ext uri="{FF2B5EF4-FFF2-40B4-BE49-F238E27FC236}">
                <a16:creationId xmlns:a16="http://schemas.microsoft.com/office/drawing/2014/main" id="{91FE004C-6114-D144-F6A0-9C854194D755}"/>
              </a:ext>
            </a:extLst>
          </p:cNvPr>
          <p:cNvPicPr>
            <a:picLocks noChangeAspect="1"/>
          </p:cNvPicPr>
          <p:nvPr/>
        </p:nvPicPr>
        <p:blipFill>
          <a:blip r:embed="rId4"/>
          <a:stretch>
            <a:fillRect/>
          </a:stretch>
        </p:blipFill>
        <p:spPr>
          <a:xfrm>
            <a:off x="7408507" y="2025851"/>
            <a:ext cx="4552804" cy="3648324"/>
          </a:xfrm>
          <a:prstGeom prst="rect">
            <a:avLst/>
          </a:prstGeom>
        </p:spPr>
      </p:pic>
    </p:spTree>
    <p:extLst>
      <p:ext uri="{BB962C8B-B14F-4D97-AF65-F5344CB8AC3E}">
        <p14:creationId xmlns:p14="http://schemas.microsoft.com/office/powerpoint/2010/main" val="3322685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D6A132-554E-99D3-2DE5-B7783792CE2D}"/>
              </a:ext>
            </a:extLst>
          </p:cNvPr>
          <p:cNvSpPr/>
          <p:nvPr/>
        </p:nvSpPr>
        <p:spPr>
          <a:xfrm>
            <a:off x="0" y="977750"/>
            <a:ext cx="12192000" cy="297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cxnSp>
        <p:nvCxnSpPr>
          <p:cNvPr id="4" name="直接连接符 3">
            <a:extLst>
              <a:ext uri="{FF2B5EF4-FFF2-40B4-BE49-F238E27FC236}">
                <a16:creationId xmlns:a16="http://schemas.microsoft.com/office/drawing/2014/main" id="{66B7D895-3FAF-91FD-841B-A99F5E28593E}"/>
              </a:ext>
            </a:extLst>
          </p:cNvPr>
          <p:cNvCxnSpPr>
            <a:stCxn id="2" idx="1"/>
          </p:cNvCxnSpPr>
          <p:nvPr/>
        </p:nvCxnSpPr>
        <p:spPr>
          <a:xfrm flipV="1">
            <a:off x="0" y="2346192"/>
            <a:ext cx="2598057" cy="119743"/>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B24337E-1EF0-1190-DFEE-F571B53E2A05}"/>
              </a:ext>
            </a:extLst>
          </p:cNvPr>
          <p:cNvSpPr txBox="1"/>
          <p:nvPr/>
        </p:nvSpPr>
        <p:spPr>
          <a:xfrm>
            <a:off x="2449284" y="1742660"/>
            <a:ext cx="7293429" cy="1446550"/>
          </a:xfrm>
          <a:prstGeom prst="rect">
            <a:avLst/>
          </a:prstGeom>
          <a:noFill/>
        </p:spPr>
        <p:txBody>
          <a:bodyPr wrap="square" rtlCol="0">
            <a:spAutoFit/>
          </a:bodyPr>
          <a:lstStyle/>
          <a:p>
            <a:pPr algn="ctr"/>
            <a:r>
              <a:rPr lang="zh-CN" altLang="en-US" sz="4400" dirty="0">
                <a:solidFill>
                  <a:schemeClr val="bg1"/>
                </a:solidFill>
              </a:rPr>
              <a:t>一种基于深度学习的夜间自动驾驶图像增强方法</a:t>
            </a:r>
          </a:p>
        </p:txBody>
      </p:sp>
      <p:pic>
        <p:nvPicPr>
          <p:cNvPr id="6" name="图片 5">
            <a:extLst>
              <a:ext uri="{FF2B5EF4-FFF2-40B4-BE49-F238E27FC236}">
                <a16:creationId xmlns:a16="http://schemas.microsoft.com/office/drawing/2014/main" id="{8D1BD762-FE6F-6230-419F-50B9CC0ABD1C}"/>
              </a:ext>
            </a:extLst>
          </p:cNvPr>
          <p:cNvPicPr>
            <a:picLocks noChangeAspect="1"/>
          </p:cNvPicPr>
          <p:nvPr/>
        </p:nvPicPr>
        <p:blipFill>
          <a:blip r:embed="rId3"/>
          <a:stretch>
            <a:fillRect/>
          </a:stretch>
        </p:blipFill>
        <p:spPr>
          <a:xfrm>
            <a:off x="1545771" y="4036956"/>
            <a:ext cx="9100457" cy="2810698"/>
          </a:xfrm>
          <a:prstGeom prst="rect">
            <a:avLst/>
          </a:prstGeom>
        </p:spPr>
      </p:pic>
    </p:spTree>
    <p:custDataLst>
      <p:tags r:id="rId1"/>
    </p:custDataLst>
    <p:extLst>
      <p:ext uri="{BB962C8B-B14F-4D97-AF65-F5344CB8AC3E}">
        <p14:creationId xmlns:p14="http://schemas.microsoft.com/office/powerpoint/2010/main" val="31534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zh-CN" altLang="en-US" dirty="0"/>
              <a:t>图像增强技术</a:t>
            </a:r>
          </a:p>
        </p:txBody>
      </p:sp>
      <p:sp>
        <p:nvSpPr>
          <p:cNvPr id="3" name="文本框 2">
            <a:extLst>
              <a:ext uri="{FF2B5EF4-FFF2-40B4-BE49-F238E27FC236}">
                <a16:creationId xmlns:a16="http://schemas.microsoft.com/office/drawing/2014/main" id="{088F923F-81EB-E9C1-F1AF-67C6C32609A3}"/>
              </a:ext>
            </a:extLst>
          </p:cNvPr>
          <p:cNvSpPr txBox="1"/>
          <p:nvPr/>
        </p:nvSpPr>
        <p:spPr>
          <a:xfrm>
            <a:off x="1446245" y="2071395"/>
            <a:ext cx="9386596" cy="2862322"/>
          </a:xfrm>
          <a:prstGeom prst="rect">
            <a:avLst/>
          </a:prstGeom>
          <a:noFill/>
        </p:spPr>
        <p:txBody>
          <a:bodyPr wrap="square" rtlCol="0">
            <a:spAutoFit/>
          </a:bodyPr>
          <a:lstStyle/>
          <a:p>
            <a:pPr algn="l"/>
            <a:r>
              <a:rPr lang="zh-CN" altLang="en-US" sz="2000" dirty="0">
                <a:solidFill>
                  <a:srgbClr val="060607"/>
                </a:solidFill>
                <a:highlight>
                  <a:srgbClr val="FFFFFF"/>
                </a:highlight>
                <a:latin typeface="-apple-system"/>
              </a:rPr>
              <a:t>目前已有许多</a:t>
            </a:r>
            <a:r>
              <a:rPr lang="zh-CN" altLang="en-US" sz="2000" i="0" dirty="0">
                <a:solidFill>
                  <a:srgbClr val="060607"/>
                </a:solidFill>
                <a:effectLst/>
                <a:highlight>
                  <a:srgbClr val="FFFFFF"/>
                </a:highlight>
                <a:latin typeface="-apple-system"/>
              </a:rPr>
              <a:t>图像增强技术，其中包括直方图均衡化（</a:t>
            </a:r>
            <a:r>
              <a:rPr lang="en-US" altLang="zh-CN" sz="2000" i="0" dirty="0">
                <a:solidFill>
                  <a:srgbClr val="060607"/>
                </a:solidFill>
                <a:effectLst/>
                <a:highlight>
                  <a:srgbClr val="FFFFFF"/>
                </a:highlight>
                <a:latin typeface="-apple-system"/>
              </a:rPr>
              <a:t>HE</a:t>
            </a:r>
            <a:r>
              <a:rPr lang="zh-CN" altLang="en-US" sz="2000" i="0" dirty="0">
                <a:solidFill>
                  <a:srgbClr val="060607"/>
                </a:solidFill>
                <a:effectLst/>
                <a:highlight>
                  <a:srgbClr val="FFFFFF"/>
                </a:highlight>
                <a:latin typeface="-apple-system"/>
              </a:rPr>
              <a:t>）和伽马校正，它们通过调整图像的亮度和对比度来改善视觉效果；还有基于暗通道先验和视网膜理论的方法，它们模拟人类视觉系统，以增强图像质量；还有照明图估计方法，通过估计场景的照明条件来提升图像的亮度和对比度。</a:t>
            </a:r>
            <a:endParaRPr lang="en-US" altLang="zh-CN" sz="2000" i="0" dirty="0">
              <a:solidFill>
                <a:srgbClr val="060607"/>
              </a:solidFill>
              <a:effectLst/>
              <a:highlight>
                <a:srgbClr val="FFFFFF"/>
              </a:highlight>
              <a:latin typeface="-apple-system"/>
            </a:endParaRPr>
          </a:p>
          <a:p>
            <a:pPr algn="l"/>
            <a:r>
              <a:rPr lang="zh-CN" altLang="en-US" sz="2000" i="0" dirty="0">
                <a:solidFill>
                  <a:srgbClr val="060607"/>
                </a:solidFill>
                <a:effectLst/>
                <a:highlight>
                  <a:srgbClr val="FFFFFF"/>
                </a:highlight>
                <a:latin typeface="-apple-system"/>
              </a:rPr>
              <a:t>近年来深度学习尤其是卷积神经网络（</a:t>
            </a:r>
            <a:r>
              <a:rPr lang="en-US" altLang="zh-CN" sz="2000" i="0" dirty="0">
                <a:solidFill>
                  <a:srgbClr val="060607"/>
                </a:solidFill>
                <a:effectLst/>
                <a:highlight>
                  <a:srgbClr val="FFFFFF"/>
                </a:highlight>
                <a:latin typeface="-apple-system"/>
              </a:rPr>
              <a:t>CNN</a:t>
            </a:r>
            <a:r>
              <a:rPr lang="zh-CN" altLang="en-US" sz="2000" i="0" dirty="0">
                <a:solidFill>
                  <a:srgbClr val="060607"/>
                </a:solidFill>
                <a:effectLst/>
                <a:highlight>
                  <a:srgbClr val="FFFFFF"/>
                </a:highlight>
                <a:latin typeface="-apple-system"/>
              </a:rPr>
              <a:t>），在图像增强领域取得了显著成功。这些方法通过学习大量数据中的模式，自动执行图像增强任务。但是在处理特定类型的低光照图像时仍存在局限性。因此在本研究中，提出了一个新的低光照图像生成方法，并开发了一种基于</a:t>
            </a:r>
            <a:r>
              <a:rPr lang="en-US" altLang="zh-CN" sz="2000" i="0" dirty="0">
                <a:solidFill>
                  <a:srgbClr val="060607"/>
                </a:solidFill>
                <a:effectLst/>
                <a:highlight>
                  <a:srgbClr val="FFFFFF"/>
                </a:highlight>
                <a:latin typeface="-apple-system"/>
              </a:rPr>
              <a:t>CNN</a:t>
            </a:r>
            <a:r>
              <a:rPr lang="zh-CN" altLang="en-US" sz="2000" i="0" dirty="0">
                <a:solidFill>
                  <a:srgbClr val="060607"/>
                </a:solidFill>
                <a:effectLst/>
                <a:highlight>
                  <a:srgbClr val="FFFFFF"/>
                </a:highlight>
                <a:latin typeface="-apple-system"/>
              </a:rPr>
              <a:t>的高效</a:t>
            </a:r>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。通过利用多尺度特征和注意力机制，显著提高了低光照图像的增强效果。</a:t>
            </a:r>
            <a:endParaRPr lang="zh-CN" altLang="en-US" dirty="0"/>
          </a:p>
        </p:txBody>
      </p:sp>
    </p:spTree>
    <p:extLst>
      <p:ext uri="{BB962C8B-B14F-4D97-AF65-F5344CB8AC3E}">
        <p14:creationId xmlns:p14="http://schemas.microsoft.com/office/powerpoint/2010/main" val="56812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训练集生成</a:t>
            </a:r>
          </a:p>
        </p:txBody>
      </p:sp>
      <p:sp>
        <p:nvSpPr>
          <p:cNvPr id="3" name="文本框 2">
            <a:extLst>
              <a:ext uri="{FF2B5EF4-FFF2-40B4-BE49-F238E27FC236}">
                <a16:creationId xmlns:a16="http://schemas.microsoft.com/office/drawing/2014/main" id="{088F923F-81EB-E9C1-F1AF-67C6C32609A3}"/>
              </a:ext>
            </a:extLst>
          </p:cNvPr>
          <p:cNvSpPr txBox="1"/>
          <p:nvPr/>
        </p:nvSpPr>
        <p:spPr>
          <a:xfrm>
            <a:off x="503852" y="2214466"/>
            <a:ext cx="4572000" cy="3724096"/>
          </a:xfrm>
          <a:prstGeom prst="rect">
            <a:avLst/>
          </a:prstGeom>
          <a:noFill/>
        </p:spPr>
        <p:txBody>
          <a:bodyPr wrap="square" rtlCol="0">
            <a:spAutoFit/>
          </a:bodyPr>
          <a:lstStyle/>
          <a:p>
            <a:r>
              <a:rPr lang="zh-CN" altLang="en-US" sz="2000" dirty="0">
                <a:solidFill>
                  <a:srgbClr val="060607"/>
                </a:solidFill>
                <a:highlight>
                  <a:srgbClr val="FFFFFF"/>
                </a:highlight>
                <a:latin typeface="-apple-system"/>
              </a:rPr>
              <a:t>通过从</a:t>
            </a:r>
            <a:r>
              <a:rPr lang="en-US" altLang="zh-CN" sz="2000" i="0" dirty="0">
                <a:solidFill>
                  <a:srgbClr val="060607"/>
                </a:solidFill>
                <a:effectLst/>
                <a:highlight>
                  <a:srgbClr val="FFFFFF"/>
                </a:highlight>
                <a:latin typeface="-apple-system"/>
              </a:rPr>
              <a:t>BDD 100K</a:t>
            </a:r>
            <a:r>
              <a:rPr lang="zh-CN" altLang="en-US" sz="2000" i="0" dirty="0">
                <a:solidFill>
                  <a:srgbClr val="060607"/>
                </a:solidFill>
                <a:effectLst/>
                <a:highlight>
                  <a:srgbClr val="FFFFFF"/>
                </a:highlight>
                <a:latin typeface="-apple-system"/>
              </a:rPr>
              <a:t>获取开源驾驶视频数据集，</a:t>
            </a:r>
            <a:r>
              <a:rPr lang="zh-CN" altLang="en-US" sz="2000" b="0" i="0" dirty="0">
                <a:solidFill>
                  <a:srgbClr val="060607"/>
                </a:solidFill>
                <a:effectLst/>
                <a:latin typeface="-apple-system"/>
              </a:rPr>
              <a:t>将日间拍摄的图像转换成低光照条件下的图像使用伽马变换来模拟光线不足的环境，然后通过对比度调整来增强图像的可见性。采用直方图匹配</a:t>
            </a:r>
            <a:r>
              <a:rPr lang="zh-CN" altLang="en-US" sz="2000" dirty="0">
                <a:solidFill>
                  <a:srgbClr val="060607"/>
                </a:solidFill>
                <a:latin typeface="-apple-system"/>
              </a:rPr>
              <a:t>技术，使生成的图像在统计特性上与真实夜间拍摄的图像相似，</a:t>
            </a:r>
            <a:r>
              <a:rPr lang="zh-CN" altLang="en-US" sz="2000" b="0" i="0" dirty="0">
                <a:solidFill>
                  <a:srgbClr val="060607"/>
                </a:solidFill>
                <a:effectLst/>
                <a:latin typeface="-apple-system"/>
              </a:rPr>
              <a:t>为了让生成的图像的真实性，引入了高斯混合策略来模拟局部暗区，帮助模型更好地理解和处理夜间环境中的复杂情况。</a:t>
            </a:r>
          </a:p>
          <a:p>
            <a:pPr algn="l"/>
            <a:endParaRPr lang="zh-CN" altLang="en-US" b="0" i="0" dirty="0">
              <a:solidFill>
                <a:srgbClr val="060607"/>
              </a:solidFill>
              <a:effectLst/>
              <a:highlight>
                <a:srgbClr val="FFFFFF"/>
              </a:highlight>
              <a:latin typeface="-apple-system"/>
            </a:endParaRPr>
          </a:p>
          <a:p>
            <a:endParaRPr lang="zh-CN" altLang="en-US" dirty="0"/>
          </a:p>
        </p:txBody>
      </p:sp>
      <p:pic>
        <p:nvPicPr>
          <p:cNvPr id="4" name="图片 3">
            <a:extLst>
              <a:ext uri="{FF2B5EF4-FFF2-40B4-BE49-F238E27FC236}">
                <a16:creationId xmlns:a16="http://schemas.microsoft.com/office/drawing/2014/main" id="{CAE4F8DD-251A-C9A4-86D5-D0D9BC6D2CF9}"/>
              </a:ext>
            </a:extLst>
          </p:cNvPr>
          <p:cNvPicPr>
            <a:picLocks noChangeAspect="1"/>
          </p:cNvPicPr>
          <p:nvPr/>
        </p:nvPicPr>
        <p:blipFill>
          <a:blip r:embed="rId3"/>
          <a:stretch>
            <a:fillRect/>
          </a:stretch>
        </p:blipFill>
        <p:spPr>
          <a:xfrm>
            <a:off x="5461518" y="1146821"/>
            <a:ext cx="6345121" cy="5439319"/>
          </a:xfrm>
          <a:prstGeom prst="rect">
            <a:avLst/>
          </a:prstGeom>
        </p:spPr>
      </p:pic>
    </p:spTree>
    <p:extLst>
      <p:ext uri="{BB962C8B-B14F-4D97-AF65-F5344CB8AC3E}">
        <p14:creationId xmlns:p14="http://schemas.microsoft.com/office/powerpoint/2010/main" val="153041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训练集生成方式的优越性</a:t>
            </a:r>
          </a:p>
        </p:txBody>
      </p:sp>
      <p:sp>
        <p:nvSpPr>
          <p:cNvPr id="7" name="文本框 6">
            <a:extLst>
              <a:ext uri="{FF2B5EF4-FFF2-40B4-BE49-F238E27FC236}">
                <a16:creationId xmlns:a16="http://schemas.microsoft.com/office/drawing/2014/main" id="{823908E6-E101-A6E5-E40D-AD27266A6DB9}"/>
              </a:ext>
            </a:extLst>
          </p:cNvPr>
          <p:cNvSpPr txBox="1"/>
          <p:nvPr/>
        </p:nvSpPr>
        <p:spPr>
          <a:xfrm>
            <a:off x="2102498" y="2407297"/>
            <a:ext cx="7987004" cy="2554545"/>
          </a:xfrm>
          <a:prstGeom prst="rect">
            <a:avLst/>
          </a:prstGeom>
          <a:noFill/>
        </p:spPr>
        <p:txBody>
          <a:bodyPr wrap="square" rtlCol="0">
            <a:spAutoFit/>
          </a:bodyPr>
          <a:lstStyle/>
          <a:p>
            <a:r>
              <a:rPr lang="zh-CN" altLang="en-US" sz="2000" dirty="0"/>
              <a:t>与简单的伽马变换或对比度调整方法相比，该方法在保持图像细节和色彩准确性方面表现更优。引入的高斯混合策略能够模拟局部暗区，进一步增强了图像的真实感。</a:t>
            </a:r>
          </a:p>
          <a:p>
            <a:r>
              <a:rPr lang="zh-CN" altLang="en-US" sz="2000" dirty="0"/>
              <a:t>低光照图像生成方法为自动驾驶车辆的夜间视觉系统提供了重要的支持。通过在这些生成的图像上训练，</a:t>
            </a:r>
            <a:r>
              <a:rPr lang="en-US" altLang="zh-CN" sz="2000" dirty="0"/>
              <a:t>LE-Net</a:t>
            </a:r>
            <a:r>
              <a:rPr lang="zh-CN" altLang="en-US" sz="2000" dirty="0"/>
              <a:t>模型在处理实际夜间图像时无论是在图像细节的恢复还是在整体图像质量的提升上表现出色。这不仅提高了自动驾驶车辆在夜间行驶的安全性，也增强了系统的可靠性。</a:t>
            </a:r>
          </a:p>
        </p:txBody>
      </p:sp>
    </p:spTree>
    <p:extLst>
      <p:ext uri="{BB962C8B-B14F-4D97-AF65-F5344CB8AC3E}">
        <p14:creationId xmlns:p14="http://schemas.microsoft.com/office/powerpoint/2010/main" val="288417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训练集生成方式的优越性</a:t>
            </a:r>
          </a:p>
        </p:txBody>
      </p:sp>
      <p:pic>
        <p:nvPicPr>
          <p:cNvPr id="5" name="图片 4">
            <a:extLst>
              <a:ext uri="{FF2B5EF4-FFF2-40B4-BE49-F238E27FC236}">
                <a16:creationId xmlns:a16="http://schemas.microsoft.com/office/drawing/2014/main" id="{949A05F8-D489-AF58-24EE-29CC1079440C}"/>
              </a:ext>
            </a:extLst>
          </p:cNvPr>
          <p:cNvPicPr>
            <a:picLocks noChangeAspect="1"/>
          </p:cNvPicPr>
          <p:nvPr/>
        </p:nvPicPr>
        <p:blipFill>
          <a:blip r:embed="rId3"/>
          <a:stretch>
            <a:fillRect/>
          </a:stretch>
        </p:blipFill>
        <p:spPr>
          <a:xfrm>
            <a:off x="1262134" y="1356449"/>
            <a:ext cx="9667731" cy="4851520"/>
          </a:xfrm>
          <a:prstGeom prst="rect">
            <a:avLst/>
          </a:prstGeom>
        </p:spPr>
      </p:pic>
    </p:spTree>
    <p:extLst>
      <p:ext uri="{BB962C8B-B14F-4D97-AF65-F5344CB8AC3E}">
        <p14:creationId xmlns:p14="http://schemas.microsoft.com/office/powerpoint/2010/main" val="267852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3"/>
          </p:nvPr>
        </p:nvSpPr>
        <p:spPr/>
        <p:txBody>
          <a:bodyPr>
            <a:normAutofit lnSpcReduction="10000"/>
          </a:bodyPr>
          <a:lstStyle/>
          <a:p>
            <a:r>
              <a:rPr lang="en-US" altLang="zh-CN" dirty="0"/>
              <a:t>LE-net</a:t>
            </a:r>
            <a:r>
              <a:rPr lang="zh-CN" altLang="en-US" dirty="0"/>
              <a:t>网络框架</a:t>
            </a:r>
          </a:p>
        </p:txBody>
      </p:sp>
      <p:sp>
        <p:nvSpPr>
          <p:cNvPr id="3" name="文本框 2">
            <a:extLst>
              <a:ext uri="{FF2B5EF4-FFF2-40B4-BE49-F238E27FC236}">
                <a16:creationId xmlns:a16="http://schemas.microsoft.com/office/drawing/2014/main" id="{088F923F-81EB-E9C1-F1AF-67C6C32609A3}"/>
              </a:ext>
            </a:extLst>
          </p:cNvPr>
          <p:cNvSpPr txBox="1"/>
          <p:nvPr/>
        </p:nvSpPr>
        <p:spPr>
          <a:xfrm>
            <a:off x="6325056" y="1970496"/>
            <a:ext cx="5116286" cy="3785652"/>
          </a:xfrm>
          <a:prstGeom prst="rect">
            <a:avLst/>
          </a:prstGeom>
          <a:noFill/>
        </p:spPr>
        <p:txBody>
          <a:bodyPr wrap="square" rtlCol="0">
            <a:spAutoFit/>
          </a:bodyPr>
          <a:lstStyle/>
          <a:p>
            <a:pPr algn="l"/>
            <a:r>
              <a:rPr lang="en-US" altLang="zh-CN" sz="2000" i="0" dirty="0">
                <a:solidFill>
                  <a:srgbClr val="060607"/>
                </a:solidFill>
                <a:effectLst/>
                <a:highlight>
                  <a:srgbClr val="FFFFFF"/>
                </a:highlight>
                <a:latin typeface="-apple-system"/>
              </a:rPr>
              <a:t>LE-Net</a:t>
            </a:r>
            <a:r>
              <a:rPr lang="zh-CN" altLang="en-US" sz="2000" i="0" dirty="0">
                <a:solidFill>
                  <a:srgbClr val="060607"/>
                </a:solidFill>
                <a:effectLst/>
                <a:highlight>
                  <a:srgbClr val="FFFFFF"/>
                </a:highlight>
                <a:latin typeface="-apple-system"/>
              </a:rPr>
              <a:t>的编码器部分采用了深度可分离卷积技术，</a:t>
            </a:r>
            <a:r>
              <a:rPr lang="zh-CN" altLang="en-US" sz="2000" b="0" i="0" dirty="0">
                <a:solidFill>
                  <a:srgbClr val="060607"/>
                </a:solidFill>
                <a:effectLst/>
                <a:latin typeface="-apple-system"/>
              </a:rPr>
              <a:t>在减少计算成本的同时，几乎不损失模型性能。</a:t>
            </a:r>
            <a:endParaRPr lang="en-US" altLang="zh-CN" sz="2000" b="0" i="0" dirty="0">
              <a:solidFill>
                <a:srgbClr val="060607"/>
              </a:solidFill>
              <a:effectLst/>
              <a:latin typeface="-apple-system"/>
            </a:endParaRPr>
          </a:p>
          <a:p>
            <a:pPr algn="l"/>
            <a:r>
              <a:rPr lang="zh-CN" altLang="en-US" b="0" i="0" dirty="0">
                <a:solidFill>
                  <a:srgbClr val="060607"/>
                </a:solidFill>
                <a:effectLst/>
                <a:latin typeface="-apple-system"/>
              </a:rPr>
              <a:t>采用了线性瓶颈和倒置残差结构。线性瓶颈通过</a:t>
            </a:r>
            <a:r>
              <a:rPr lang="en-US" altLang="zh-CN" b="0" i="0" dirty="0">
                <a:solidFill>
                  <a:srgbClr val="060607"/>
                </a:solidFill>
                <a:effectLst/>
                <a:latin typeface="-apple-system"/>
              </a:rPr>
              <a:t>1x1</a:t>
            </a:r>
            <a:r>
              <a:rPr lang="zh-CN" altLang="en-US" b="0" i="0" dirty="0">
                <a:solidFill>
                  <a:srgbClr val="060607"/>
                </a:solidFill>
                <a:effectLst/>
                <a:latin typeface="-apple-system"/>
              </a:rPr>
              <a:t>的卷积操作压缩特征维度，帮助网络集中处理最有用的信息。倒置残差结构则先减少后增加特征维度，并通过跳跃连接将信息传递回网络。这两种结构设计使得网络在保持轻量级的同时，能够捕捉到更加精细的图像细节。</a:t>
            </a:r>
            <a:endParaRPr lang="en-US" altLang="zh-CN" b="0" i="0" dirty="0">
              <a:solidFill>
                <a:srgbClr val="060607"/>
              </a:solidFill>
              <a:effectLst/>
              <a:latin typeface="-apple-system"/>
            </a:endParaRPr>
          </a:p>
          <a:p>
            <a:pPr algn="l"/>
            <a:r>
              <a:rPr lang="zh-CN" altLang="en-US" b="0" i="0" dirty="0">
                <a:solidFill>
                  <a:srgbClr val="060607"/>
                </a:solidFill>
                <a:effectLst/>
                <a:latin typeface="-apple-system"/>
              </a:rPr>
              <a:t>通过自注意力蒸馏，使模型能够更加智能地识别和增强图像中的细节。</a:t>
            </a:r>
            <a:endParaRPr lang="en-US" altLang="zh-CN" b="1" i="0" dirty="0">
              <a:solidFill>
                <a:srgbClr val="060607"/>
              </a:solidFill>
              <a:effectLst/>
              <a:latin typeface="-apple-system"/>
            </a:endParaRPr>
          </a:p>
          <a:p>
            <a:pPr algn="l"/>
            <a:endParaRPr lang="zh-CN" altLang="en-US" b="0" i="0" dirty="0">
              <a:solidFill>
                <a:srgbClr val="060607"/>
              </a:solidFill>
              <a:effectLst/>
              <a:highlight>
                <a:srgbClr val="FFFFFF"/>
              </a:highlight>
              <a:latin typeface="-apple-system"/>
            </a:endParaRPr>
          </a:p>
          <a:p>
            <a:endParaRPr lang="zh-CN" altLang="en-US" dirty="0"/>
          </a:p>
        </p:txBody>
      </p:sp>
      <p:pic>
        <p:nvPicPr>
          <p:cNvPr id="4" name="图片 3">
            <a:extLst>
              <a:ext uri="{FF2B5EF4-FFF2-40B4-BE49-F238E27FC236}">
                <a16:creationId xmlns:a16="http://schemas.microsoft.com/office/drawing/2014/main" id="{CBD399D6-7501-5E3A-833C-0B961D3D286A}"/>
              </a:ext>
            </a:extLst>
          </p:cNvPr>
          <p:cNvPicPr>
            <a:picLocks noChangeAspect="1"/>
          </p:cNvPicPr>
          <p:nvPr/>
        </p:nvPicPr>
        <p:blipFill>
          <a:blip r:embed="rId3"/>
          <a:stretch>
            <a:fillRect/>
          </a:stretch>
        </p:blipFill>
        <p:spPr>
          <a:xfrm>
            <a:off x="431315" y="1220014"/>
            <a:ext cx="5350000" cy="1893489"/>
          </a:xfrm>
          <a:prstGeom prst="rect">
            <a:avLst/>
          </a:prstGeom>
        </p:spPr>
      </p:pic>
      <p:pic>
        <p:nvPicPr>
          <p:cNvPr id="6" name="图片 5">
            <a:extLst>
              <a:ext uri="{FF2B5EF4-FFF2-40B4-BE49-F238E27FC236}">
                <a16:creationId xmlns:a16="http://schemas.microsoft.com/office/drawing/2014/main" id="{065DAC69-3AA0-0D14-55A6-8357647AF113}"/>
              </a:ext>
            </a:extLst>
          </p:cNvPr>
          <p:cNvPicPr>
            <a:picLocks noChangeAspect="1"/>
          </p:cNvPicPr>
          <p:nvPr/>
        </p:nvPicPr>
        <p:blipFill>
          <a:blip r:embed="rId4"/>
          <a:stretch>
            <a:fillRect/>
          </a:stretch>
        </p:blipFill>
        <p:spPr>
          <a:xfrm>
            <a:off x="830427" y="5022546"/>
            <a:ext cx="4260980" cy="1397651"/>
          </a:xfrm>
          <a:prstGeom prst="rect">
            <a:avLst/>
          </a:prstGeom>
        </p:spPr>
      </p:pic>
      <p:sp>
        <p:nvSpPr>
          <p:cNvPr id="7" name="文本框 6">
            <a:extLst>
              <a:ext uri="{FF2B5EF4-FFF2-40B4-BE49-F238E27FC236}">
                <a16:creationId xmlns:a16="http://schemas.microsoft.com/office/drawing/2014/main" id="{5BA23202-151E-3312-09DD-BC547A3A7C5C}"/>
              </a:ext>
            </a:extLst>
          </p:cNvPr>
          <p:cNvSpPr txBox="1"/>
          <p:nvPr/>
        </p:nvSpPr>
        <p:spPr>
          <a:xfrm>
            <a:off x="2608214" y="4617600"/>
            <a:ext cx="879577" cy="261610"/>
          </a:xfrm>
          <a:prstGeom prst="rect">
            <a:avLst/>
          </a:prstGeom>
          <a:noFill/>
        </p:spPr>
        <p:txBody>
          <a:bodyPr wrap="square" rtlCol="0">
            <a:spAutoFit/>
          </a:bodyPr>
          <a:lstStyle/>
          <a:p>
            <a:r>
              <a:rPr lang="en-US" altLang="zh-CN" sz="1100" dirty="0"/>
              <a:t>LE-net</a:t>
            </a:r>
            <a:r>
              <a:rPr lang="zh-CN" altLang="en-US" sz="1100" dirty="0"/>
              <a:t>架构</a:t>
            </a:r>
          </a:p>
        </p:txBody>
      </p:sp>
      <p:sp>
        <p:nvSpPr>
          <p:cNvPr id="8" name="文本框 7">
            <a:extLst>
              <a:ext uri="{FF2B5EF4-FFF2-40B4-BE49-F238E27FC236}">
                <a16:creationId xmlns:a16="http://schemas.microsoft.com/office/drawing/2014/main" id="{D7908216-9AC2-5C1B-EEFF-090B24E941B0}"/>
              </a:ext>
            </a:extLst>
          </p:cNvPr>
          <p:cNvSpPr txBox="1"/>
          <p:nvPr/>
        </p:nvSpPr>
        <p:spPr>
          <a:xfrm>
            <a:off x="1813557" y="6522598"/>
            <a:ext cx="2580858" cy="261610"/>
          </a:xfrm>
          <a:prstGeom prst="rect">
            <a:avLst/>
          </a:prstGeom>
          <a:noFill/>
        </p:spPr>
        <p:txBody>
          <a:bodyPr wrap="square" rtlCol="0">
            <a:spAutoFit/>
          </a:bodyPr>
          <a:lstStyle/>
          <a:p>
            <a:r>
              <a:rPr lang="zh-CN" altLang="en-US" sz="1100" dirty="0"/>
              <a:t>标准可分离卷积和深度可分卷积</a:t>
            </a:r>
          </a:p>
        </p:txBody>
      </p:sp>
      <p:pic>
        <p:nvPicPr>
          <p:cNvPr id="11" name="图片 10">
            <a:extLst>
              <a:ext uri="{FF2B5EF4-FFF2-40B4-BE49-F238E27FC236}">
                <a16:creationId xmlns:a16="http://schemas.microsoft.com/office/drawing/2014/main" id="{4F146770-97E6-5D5D-B130-6FCB7AF8FD27}"/>
              </a:ext>
            </a:extLst>
          </p:cNvPr>
          <p:cNvPicPr>
            <a:picLocks noChangeAspect="1"/>
          </p:cNvPicPr>
          <p:nvPr/>
        </p:nvPicPr>
        <p:blipFill>
          <a:blip r:embed="rId5"/>
          <a:stretch>
            <a:fillRect/>
          </a:stretch>
        </p:blipFill>
        <p:spPr>
          <a:xfrm>
            <a:off x="431315" y="3116329"/>
            <a:ext cx="5345342" cy="1493987"/>
          </a:xfrm>
          <a:prstGeom prst="rect">
            <a:avLst/>
          </a:prstGeom>
        </p:spPr>
      </p:pic>
    </p:spTree>
    <p:extLst>
      <p:ext uri="{BB962C8B-B14F-4D97-AF65-F5344CB8AC3E}">
        <p14:creationId xmlns:p14="http://schemas.microsoft.com/office/powerpoint/2010/main" val="3069086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k2OGQ1MzY5N2ZiOTgyYjEwMWIwZmE2MDg4MzJlOGQifQ=="/>
</p:tagLst>
</file>

<file path=ppt/tags/tag2.xml><?xml version="1.0" encoding="utf-8"?>
<p:tagLst xmlns:a="http://schemas.openxmlformats.org/drawingml/2006/main" xmlns:r="http://schemas.openxmlformats.org/officeDocument/2006/relationships" xmlns:p="http://schemas.openxmlformats.org/presentationml/2006/main">
  <p:tag name="ISLIDE.ICON" val="#167752;"/>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324A7A"/>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5174</TotalTime>
  <Words>1167</Words>
  <Application>Microsoft Office PowerPoint</Application>
  <PresentationFormat>宽屏</PresentationFormat>
  <Paragraphs>52</Paragraphs>
  <Slides>15</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-apple-system</vt:lpstr>
      <vt:lpstr>等线</vt:lpstr>
      <vt:lpstr>微软雅黑</vt:lpstr>
      <vt:lpstr>微软雅黑 Light</vt:lpstr>
      <vt:lpstr>Arial</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汉顺</dc:creator>
  <cp:lastModifiedBy>韬 缪</cp:lastModifiedBy>
  <cp:revision>46</cp:revision>
  <dcterms:created xsi:type="dcterms:W3CDTF">2023-06-27T07:07:00Z</dcterms:created>
  <dcterms:modified xsi:type="dcterms:W3CDTF">2024-09-18T09:19:38Z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A71654AB209A46EFBCA227D6FD91AD05_12</vt:lpwstr>
  </property>
  <property fmtid="{D5CDD505-2E9C-101B-9397-08002B2CF9AE}" pid="3" name="KSOProductBuildVer">
    <vt:lpwstr>2052-12.1.0.15712</vt:lpwstr>
  </property>
</Properties>
</file>